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355"/>
          </p14:sldIdLst>
        </p14:section>
        <p14:section name="Вовед" id="{DEED0A68-EF9C-4733-ADAA-766A859E58BB}">
          <p14:sldIdLst>
            <p14:sldId id="567"/>
            <p14:sldId id="568"/>
          </p14:sldIdLst>
        </p14:section>
        <p14:section name="Дел 1" id="{1F767E79-2A4A-4837-8114-C2475E36F49A}">
          <p14:sldIdLst>
            <p14:sldId id="569"/>
            <p14:sldId id="570"/>
            <p14:sldId id="747"/>
            <p14:sldId id="748"/>
          </p14:sldIdLst>
        </p14:section>
        <p14:section name="Дел 2" id="{BD5EC4CA-CD48-49B6-88C4-D6600C17346B}">
          <p14:sldIdLst>
            <p14:sldId id="749"/>
            <p14:sldId id="750"/>
            <p14:sldId id="788"/>
            <p14:sldId id="789"/>
            <p14:sldId id="790"/>
            <p14:sldId id="791"/>
            <p14:sldId id="792"/>
            <p14:sldId id="793"/>
            <p14:sldId id="794"/>
            <p14:sldId id="795"/>
            <p14:sldId id="796"/>
          </p14:sldIdLst>
        </p14:section>
        <p14:section name="Дел 3" id="{CF38BB39-4BC8-4F8B-A63B-4935EC255CA2}">
          <p14:sldIdLst>
            <p14:sldId id="812"/>
            <p14:sldId id="751"/>
            <p14:sldId id="797"/>
            <p14:sldId id="798"/>
            <p14:sldId id="799"/>
            <p14:sldId id="800"/>
            <p14:sldId id="801"/>
            <p14:sldId id="802"/>
            <p14:sldId id="804"/>
            <p14:sldId id="805"/>
          </p14:sldIdLst>
        </p14:section>
        <p14:section name="Дел 4" id="{CDB77A57-E109-4FE7-B6FB-C5D48371E968}">
          <p14:sldIdLst>
            <p14:sldId id="806"/>
            <p14:sldId id="807"/>
            <p14:sldId id="808"/>
          </p14:sldIdLst>
        </p14:section>
        <p14:section name="Дел 5" id="{E9822AB8-3008-4E5A-9FC0-397C6C814D67}">
          <p14:sldIdLst>
            <p14:sldId id="809"/>
            <p14:sldId id="810"/>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4899" autoAdjust="0"/>
  </p:normalViewPr>
  <p:slideViewPr>
    <p:cSldViewPr snapToGrid="0">
      <p:cViewPr varScale="1">
        <p:scale>
          <a:sx n="52" d="100"/>
          <a:sy n="52" d="100"/>
        </p:scale>
        <p:origin x="96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mk-MK" sz="3600" b="1" dirty="0"/>
            <a:t>Извештај - Група 1</a:t>
          </a:r>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mk-MK" sz="3600" b="1"/>
            <a:t>Извештај - Група 2</a:t>
          </a:r>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mk-MK" sz="3600" b="1"/>
            <a:t>Извештај - Група 3</a:t>
          </a:r>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mk-MK" sz="3600" b="1"/>
            <a:t>Извештај - Група 4</a:t>
          </a:r>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pt>
    <dgm:pt modelId="{7E3EBF11-45EA-455A-A4AB-6FD193E2F19E}" type="pres">
      <dgm:prSet presAssocID="{2C6CE583-76B3-410C-BBF1-3D2E817AEF00}" presName="sibTrans" presStyleLbl="sibTrans2D1" presStyleIdx="0" presStyleCnt="3"/>
      <dgm:spPr/>
    </dgm:pt>
    <dgm:pt modelId="{9B0DE74E-5C59-48C0-810A-B02D690AC5F5}" type="pres">
      <dgm:prSet presAssocID="{2C6CE583-76B3-410C-BBF1-3D2E817AEF00}" presName="connectorText" presStyleLbl="sibTrans2D1" presStyleIdx="0" presStyleCnt="3"/>
      <dgm:spPr/>
    </dgm:pt>
    <dgm:pt modelId="{2EB2D00E-EF3D-4380-852E-C53664D906D5}" type="pres">
      <dgm:prSet presAssocID="{63228A14-9361-4C45-8F39-7A7B35276540}" presName="node" presStyleLbl="node1" presStyleIdx="1" presStyleCnt="4">
        <dgm:presLayoutVars>
          <dgm:bulletEnabled val="1"/>
        </dgm:presLayoutVars>
      </dgm:prSet>
      <dgm:spPr/>
    </dgm:pt>
    <dgm:pt modelId="{FC7770C3-5526-458A-BC2A-94CDDCCA40D9}" type="pres">
      <dgm:prSet presAssocID="{B3F4F4F1-FD14-481E-8496-740D81DEB69A}" presName="sibTrans" presStyleLbl="sibTrans2D1" presStyleIdx="1" presStyleCnt="3"/>
      <dgm:spPr/>
    </dgm:pt>
    <dgm:pt modelId="{772DF557-36CF-40E0-A18C-16756BDB9D4D}" type="pres">
      <dgm:prSet presAssocID="{B3F4F4F1-FD14-481E-8496-740D81DEB69A}" presName="connectorText" presStyleLbl="sibTrans2D1" presStyleIdx="1" presStyleCnt="3"/>
      <dgm:spPr/>
    </dgm:pt>
    <dgm:pt modelId="{4876D40E-5D08-40AA-9799-D741009083C6}" type="pres">
      <dgm:prSet presAssocID="{5F139E6C-D43C-419A-8148-295DA8EA8193}" presName="node" presStyleLbl="node1" presStyleIdx="2" presStyleCnt="4">
        <dgm:presLayoutVars>
          <dgm:bulletEnabled val="1"/>
        </dgm:presLayoutVars>
      </dgm:prSet>
      <dgm:spPr/>
    </dgm:pt>
    <dgm:pt modelId="{71815630-E4B9-4B38-9C0D-BA9E18304406}" type="pres">
      <dgm:prSet presAssocID="{B26C842E-46CC-4C93-AABF-5B1A56411510}" presName="sibTrans" presStyleLbl="sibTrans2D1" presStyleIdx="2" presStyleCnt="3"/>
      <dgm:spPr/>
    </dgm:pt>
    <dgm:pt modelId="{5186ACE6-5414-4C8C-82BE-8EEBBA0098A9}" type="pres">
      <dgm:prSet presAssocID="{B26C842E-46CC-4C93-AABF-5B1A56411510}" presName="connectorText" presStyleLbl="sibTrans2D1" presStyleIdx="2" presStyleCnt="3"/>
      <dgm:spPr/>
    </dgm:pt>
    <dgm:pt modelId="{3D5F3141-0B64-40AD-8ED1-62F8414D55B7}" type="pres">
      <dgm:prSet presAssocID="{F0D29273-5B66-4419-8524-DBC370D94DDF}" presName="node" presStyleLbl="node1" presStyleIdx="3" presStyleCnt="4">
        <dgm:presLayoutVars>
          <dgm:bulletEnabled val="1"/>
        </dgm:presLayoutVars>
      </dgm:prSet>
      <dgm:spPr/>
    </dgm:pt>
  </dgm:ptLst>
  <dgm:cxnLst>
    <dgm:cxn modelId="{0EB91C15-863C-47CC-83BF-5CA2EAC38597}" type="presOf" srcId="{2C6CE583-76B3-410C-BBF1-3D2E817AEF00}" destId="{9B0DE74E-5C59-48C0-810A-B02D690AC5F5}" srcOrd="1"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ED9EC729-F374-4C49-95CC-427A18286CC7}" srcId="{1B38DFBC-BFF3-42BF-B8C1-E31DDD0A44C8}" destId="{C3CD0C15-0BC7-4A9F-9FBB-4B8A38F83FD8}" srcOrd="0" destOrd="0" parTransId="{4452A92E-6A87-425F-B517-AB9CE957A365}" sibTransId="{2C6CE583-76B3-410C-BBF1-3D2E817AEF00}"/>
    <dgm:cxn modelId="{C83F6D2D-C60D-4384-AF9E-E383BCE1C081}" type="presOf" srcId="{B26C842E-46CC-4C93-AABF-5B1A56411510}" destId="{5186ACE6-5414-4C8C-82BE-8EEBBA0098A9}" srcOrd="1"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BF1F5E7A-ED6C-4873-80DA-7B87CDE797C4}" type="presOf" srcId="{B3F4F4F1-FD14-481E-8496-740D81DEB69A}" destId="{772DF557-36CF-40E0-A18C-16756BDB9D4D}" srcOrd="1"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5828DE7B-11BF-46A9-8D97-9E5B4151D05E}" type="presOf" srcId="{B3F4F4F1-FD14-481E-8496-740D81DEB69A}" destId="{FC7770C3-5526-458A-BC2A-94CDDCCA40D9}" srcOrd="0" destOrd="0" presId="urn:microsoft.com/office/officeart/2005/8/layout/process2"/>
    <dgm:cxn modelId="{B4ACFD8E-DD12-4E3F-8E6C-06ACD9830549}" type="presOf" srcId="{F0D29273-5B66-4419-8524-DBC370D94DDF}" destId="{3D5F3141-0B64-40AD-8ED1-62F8414D55B7}"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7C2D49CF-6C91-4C91-BFBE-C24B50052F7C}" type="presOf" srcId="{2C6CE583-76B3-410C-BBF1-3D2E817AEF00}" destId="{7E3EBF11-45EA-455A-A4AB-6FD193E2F19E}" srcOrd="0"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7D5992F5-C155-4B9F-A30D-703F3E1A92F0}" type="presOf" srcId="{C3CD0C15-0BC7-4A9F-9FBB-4B8A38F83FD8}" destId="{25FF0AF6-0F9B-4564-8F59-531EF8B4C838}" srcOrd="0" destOrd="0" presId="urn:microsoft.com/office/officeart/2005/8/layout/process2"/>
    <dgm:cxn modelId="{E1DF14F9-80C4-47FA-847A-9D94976366EA}" type="presOf" srcId="{B26C842E-46CC-4C93-AABF-5B1A56411510}" destId="{71815630-E4B9-4B38-9C0D-BA9E1830440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872954" y="4924"/>
          <a:ext cx="3661902" cy="915475"/>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dirty="0"/>
            <a:t>Извештај - Група 1</a:t>
          </a:r>
        </a:p>
      </dsp:txBody>
      <dsp:txXfrm>
        <a:off x="1899767" y="31737"/>
        <a:ext cx="3608276" cy="861849"/>
      </dsp:txXfrm>
    </dsp:sp>
    <dsp:sp modelId="{7E3EBF11-45EA-455A-A4AB-6FD193E2F19E}">
      <dsp:nvSpPr>
        <dsp:cNvPr id="0" name=""/>
        <dsp:cNvSpPr/>
      </dsp:nvSpPr>
      <dsp:spPr>
        <a:xfrm rot="5400000">
          <a:off x="3532254" y="943286"/>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580317" y="977617"/>
        <a:ext cx="247178" cy="240312"/>
      </dsp:txXfrm>
    </dsp:sp>
    <dsp:sp modelId="{2EB2D00E-EF3D-4380-852E-C53664D906D5}">
      <dsp:nvSpPr>
        <dsp:cNvPr id="0" name=""/>
        <dsp:cNvSpPr/>
      </dsp:nvSpPr>
      <dsp:spPr>
        <a:xfrm>
          <a:off x="1872954" y="1378137"/>
          <a:ext cx="3661902" cy="915475"/>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2</a:t>
          </a:r>
        </a:p>
      </dsp:txBody>
      <dsp:txXfrm>
        <a:off x="1899767" y="1404950"/>
        <a:ext cx="3608276" cy="861849"/>
      </dsp:txXfrm>
    </dsp:sp>
    <dsp:sp modelId="{FC7770C3-5526-458A-BC2A-94CDDCCA40D9}">
      <dsp:nvSpPr>
        <dsp:cNvPr id="0" name=""/>
        <dsp:cNvSpPr/>
      </dsp:nvSpPr>
      <dsp:spPr>
        <a:xfrm rot="5400000">
          <a:off x="3532254" y="2316500"/>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580317" y="2350831"/>
        <a:ext cx="247178" cy="240312"/>
      </dsp:txXfrm>
    </dsp:sp>
    <dsp:sp modelId="{4876D40E-5D08-40AA-9799-D741009083C6}">
      <dsp:nvSpPr>
        <dsp:cNvPr id="0" name=""/>
        <dsp:cNvSpPr/>
      </dsp:nvSpPr>
      <dsp:spPr>
        <a:xfrm>
          <a:off x="1872954" y="2751351"/>
          <a:ext cx="3661902" cy="915475"/>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3</a:t>
          </a:r>
        </a:p>
      </dsp:txBody>
      <dsp:txXfrm>
        <a:off x="1899767" y="2778164"/>
        <a:ext cx="3608276" cy="861849"/>
      </dsp:txXfrm>
    </dsp:sp>
    <dsp:sp modelId="{71815630-E4B9-4B38-9C0D-BA9E18304406}">
      <dsp:nvSpPr>
        <dsp:cNvPr id="0" name=""/>
        <dsp:cNvSpPr/>
      </dsp:nvSpPr>
      <dsp:spPr>
        <a:xfrm rot="5400000">
          <a:off x="3532254" y="3689714"/>
          <a:ext cx="343303" cy="41196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lang="en-GB" sz="3600" b="1" kern="1200"/>
        </a:p>
      </dsp:txBody>
      <dsp:txXfrm rot="-5400000">
        <a:off x="3580317" y="3724045"/>
        <a:ext cx="247178" cy="240312"/>
      </dsp:txXfrm>
    </dsp:sp>
    <dsp:sp modelId="{3D5F3141-0B64-40AD-8ED1-62F8414D55B7}">
      <dsp:nvSpPr>
        <dsp:cNvPr id="0" name=""/>
        <dsp:cNvSpPr/>
      </dsp:nvSpPr>
      <dsp:spPr>
        <a:xfrm>
          <a:off x="1872954" y="4124564"/>
          <a:ext cx="3661902" cy="915475"/>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mk-MK" sz="3600" b="1" kern="1200"/>
            <a:t>Извештај - Група 4</a:t>
          </a:r>
        </a:p>
      </dsp:txBody>
      <dsp:txXfrm>
        <a:off x="1899767" y="4151377"/>
        <a:ext cx="3608276" cy="86184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01/05/2021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Дневен ред на сесијата. Претставниците треба да имаат копија од дневниот ред.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2 треба да работи на слајдовите под темата „Следете ги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3 треба да работи на слајдовите под темата „Следете ги парите“.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4 треба да работи на слајдовите под темата „Следете го лидерот“.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636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ја објаснува конкретната поделба на работата. </a:t>
            </a:r>
          </a:p>
          <a:p>
            <a:pPr marL="0" marR="8636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Доколку е можно групите може физички да се поделат, но не е неопходно.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52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ги претстави главните прашања кои во основа претставуваат главни идеи за случајот што треба да се истражуваат за време на работата во групи.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ts val="19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на претставниците треба да им се даде вовед за тоа што се очекува да се постигне до крајот на сесијата.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Главните прашања ги опфаќаат сите поглавја на Конвенцијата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Заклучоците треба да бидат насочени кон кривичните дела и процесните одредби и одредбите на ЗПП што се користат за анализа на случајот.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Случајот не е подготвен за на суд.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239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за друштвените мрежи во однос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Контакт со седиштето на брендот во врска со играта;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на Мрежата за социјални медиуми во однос на основните информации на претплатниците;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сослушување на сведоци и проверки на банкарските сметки;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 8;</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0414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идентификација на лицата кои ги администрираат страниците за добивка на награди и нивен распит.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7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779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ако нема режим на задржување, член 16 проследен од член 18. Ако е воспоставен режим на задржување, член 18 за давателот на интернет услуги во однос на основни информации за претплатниците, податочниот сообраќај и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8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144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IP адреси што ги користи администраторот на каналите, записите на активности од администрирањето, записите на активности од корисниците во врска со размената на лични податоци, други докази во врска со протокот на пари и комуникацијата;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7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1684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IP адреси добиени според членовите 16 и 18 ќе бидат поврзани со претплатниците на давателот на интернет услуги и нивните договори за претплатници;</a:t>
            </a:r>
          </a:p>
          <a:p>
            <a:pPr marL="0" marR="1168400" lvl="0" indent="0">
              <a:lnSpc>
                <a:spcPct val="90000"/>
              </a:lnSpc>
              <a:spcBef>
                <a:spcPts val="0"/>
              </a:spcBef>
              <a:spcAft>
                <a:spcPts val="0"/>
              </a:spcAft>
              <a:buFont typeface="Symbol" panose="05050102010706020507" pitchFamily="18" charset="2"/>
              <a:buNone/>
              <a:tabLst>
                <a:tab pos="177800" algn="l"/>
              </a:tabLst>
            </a:pPr>
            <a:endParaRPr lang="mk-MK" sz="1800" dirty="0">
              <a:effectLst/>
              <a:latin typeface="Calibri" panose="020F0502020204030204" pitchFamily="34" charset="0"/>
              <a:ea typeface="Calibri" panose="020F0502020204030204" pitchFamily="34" charset="0"/>
              <a:cs typeface="Arial" panose="020B0604020202020204" pitchFamily="34" charset="0"/>
            </a:endParaRPr>
          </a:p>
          <a:p>
            <a:pPr marL="628650" marR="0" lvl="1" indent="-171450" algn="l" defTabSz="457200" rtl="0" eaLnBrk="0" fontAlgn="base" latinLnBrk="0" hangingPunct="0">
              <a:lnSpc>
                <a:spcPct val="100000"/>
              </a:lnSpc>
              <a:spcBef>
                <a:spcPct val="30000"/>
              </a:spcBef>
              <a:spcAft>
                <a:spcPct val="0"/>
              </a:spcAft>
              <a:buClrTx/>
              <a:buSzTx/>
              <a:buFontTx/>
              <a:buChar char="-"/>
              <a:tabLst/>
              <a:defRPr/>
            </a:pP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член 19 за компјутерите во сопственост на осомничени лица, сослушување на осомничените, изјави на претставници на брендот, банката, друштвените мрежи и давателот на интернет услуги и стекнување дополнителни податоци поврзани со претходните, идентификација на давателот на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хостинг</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услуги за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Dark</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Market</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(Темниот пазар) во земја А, во зависност од патеката што ја следат претставниците во поглед на давателот на услуги за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Dark</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mk-MK" sz="1800" kern="1200" dirty="0" err="1">
                <a:solidFill>
                  <a:schemeClr val="tx1"/>
                </a:solidFill>
                <a:effectLst/>
                <a:latin typeface="Calibri" panose="020F0502020204030204" pitchFamily="34" charset="0"/>
                <a:ea typeface="Calibri" panose="020F0502020204030204" pitchFamily="34" charset="0"/>
                <a:cs typeface="Arial" panose="020B0604020202020204" pitchFamily="34" charset="0"/>
              </a:rPr>
              <a:t>Market</a:t>
            </a:r>
            <a:r>
              <a:rPr lang="mk-MK" sz="1800" kern="1200" dirty="0">
                <a:solidFill>
                  <a:schemeClr val="tx1"/>
                </a:solidFill>
                <a:effectLst/>
                <a:latin typeface="Calibri" panose="020F0502020204030204" pitchFamily="34" charset="0"/>
                <a:ea typeface="Calibri" panose="020F0502020204030204" pitchFamily="34" charset="0"/>
                <a:cs typeface="Arial" panose="020B0604020202020204" pitchFamily="34" charset="0"/>
              </a:rPr>
              <a:t> (дали давателот на услуги знае за неговото постоење или не), членовите 16, 18 и 19, анализа на дневникот за размената помеѓу продавачите и купувачите на личните податоци и дополнителни докази во врска со тоа. Членовите 20 и 21 може да се користат за собирање на податоци и пресретнување на податоци помеѓу приватни продавачи на податоци и купувачи под услов да се идентификуваат нивните IP адреси</a:t>
            </a:r>
            <a:r>
              <a:rPr lang="en-US" sz="1800" kern="1200" dirty="0">
                <a:solidFill>
                  <a:schemeClr val="tx1"/>
                </a:solidFill>
                <a:effectLst/>
                <a:latin typeface="Calibri" panose="020F0502020204030204" pitchFamily="34" charset="0"/>
                <a:cs typeface="Arial" panose="020B0604020202020204" pitchFamily="34" charset="0"/>
              </a:rPr>
              <a:t>;</a:t>
            </a:r>
            <a:endParaRPr lang="mk-MK" sz="1800" kern="1200" dirty="0">
              <a:solidFill>
                <a:schemeClr val="tx1"/>
              </a:solidFill>
              <a:effectLst/>
              <a:latin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mk-MK" sz="1800" kern="1200" dirty="0">
              <a:solidFill>
                <a:schemeClr val="tx1"/>
              </a:solidFill>
              <a:effectLst/>
              <a:latin typeface="Calibri" panose="020F0502020204030204" pitchFamily="34" charset="0"/>
              <a:cs typeface="Arial" panose="020B0604020202020204" pitchFamily="34" charset="0"/>
            </a:endParaRPr>
          </a:p>
          <a:p>
            <a:pPr marL="628650" marR="0" lvl="1" indent="-171450" algn="l" defTabSz="457200" rtl="0" eaLnBrk="0" fontAlgn="base" latinLnBrk="0" hangingPunct="0">
              <a:lnSpc>
                <a:spcPct val="100000"/>
              </a:lnSpc>
              <a:spcBef>
                <a:spcPct val="30000"/>
              </a:spcBef>
              <a:spcAft>
                <a:spcPct val="0"/>
              </a:spcAft>
              <a:buClrTx/>
              <a:buSzTx/>
              <a:buFontTx/>
              <a:buChar char="-"/>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имплементацијата на член 19 на компјутерите на осомничените покажа присуство на контролор за</a:t>
            </a:r>
            <a:r>
              <a:rPr lang="en-US" sz="1800" dirty="0">
                <a:effectLst/>
                <a:latin typeface="Calibri" panose="020F0502020204030204" pitchFamily="34" charset="0"/>
                <a:ea typeface="Calibri" panose="020F0502020204030204" pitchFamily="34" charset="0"/>
                <a:cs typeface="Arial" panose="020B0604020202020204" pitchFamily="34" charset="0"/>
              </a:rPr>
              <a:t> malware</a:t>
            </a:r>
            <a:r>
              <a:rPr lang="mk-MK" sz="1800" dirty="0">
                <a:effectLst/>
                <a:latin typeface="Calibri" panose="020F0502020204030204" pitchFamily="34" charset="0"/>
                <a:ea typeface="Calibri" panose="020F0502020204030204" pitchFamily="34" charset="0"/>
                <a:cs typeface="Arial" panose="020B0604020202020204" pitchFamily="34" charset="0"/>
              </a:rPr>
              <a:t> тројанец инсталиран на некои компјутери на брендот што овозможува пристап до оригиналните канали;</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342900" marR="838200" lvl="0" indent="-342900">
              <a:lnSpc>
                <a:spcPct val="92000"/>
              </a:lnSpc>
              <a:spcBef>
                <a:spcPts val="0"/>
              </a:spcBef>
              <a:spcAft>
                <a:spcPts val="0"/>
              </a:spcAft>
              <a:buFont typeface="Symbol" panose="05050102010706020507" pitchFamily="18" charset="2"/>
              <a:buChar char="-"/>
              <a:tabLst>
                <a:tab pos="17526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преку електронските докази стекнати со употреба на член 19 на приватните продавачи на податоци и компјутерите на купувачите кои ќе покажат банкарски записи и паричник за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68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25500" lvl="0" indent="-342900">
              <a:lnSpc>
                <a:spcPct val="92000"/>
              </a:lnSpc>
              <a:spcBef>
                <a:spcPts val="0"/>
              </a:spcBef>
              <a:spcAft>
                <a:spcPts val="0"/>
              </a:spcAft>
              <a:buFont typeface="Symbol" panose="05050102010706020507" pitchFamily="18" charset="2"/>
              <a:buChar char="-"/>
              <a:tabLst>
                <a:tab pos="17526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членовите 2 и 4 за пристап и промена на оригиналните канали на друштвените мрежи на брендот, член 7 и 10 во врска со злоупотребата на наградната игра во име на брендот и употреба на логото на брендот и другите елементи на правото на интелектуална сопственост.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lnSpc>
                <a:spcPct val="97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кориснички податоци за најава и парични трансакции;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3081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да, компанијата за плаќање преку интернет (КППИ) во земја Б одобрува доброволна соработка, па затоа барањето за тоа треба да биде испратено од властите на земја А во согласност со правилата на компанијата;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985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 29 и 31 за КППИ во врска со корисничките сметки, член 30 во врска со податоците за комуникација со компанија за обложување преку интернет на земја В (КОПИ);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74700" lvl="0" indent="-342900">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членови 29 и 31 треба исто така да бидат подготвени за земја В, бидејќи таа не поддржува доброволна соработка, додека член 26 може да се користи за брза размена на информации помеѓу </a:t>
            </a:r>
            <a:r>
              <a:rPr lang="mk-MK" sz="1800" dirty="0" err="1">
                <a:effectLst/>
                <a:latin typeface="Calibri" panose="020F0502020204030204" pitchFamily="34" charset="0"/>
                <a:ea typeface="Calibri" panose="020F0502020204030204" pitchFamily="34" charset="0"/>
                <a:cs typeface="Arial" panose="020B0604020202020204" pitchFamily="34" charset="0"/>
              </a:rPr>
              <a:t>ОСЗ</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7239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земјите А, Б и В можат да организираат заедничко спроведување на членовите 33 и 34 помеѓу корисниците на Земја А на КППИ од земја Б и сметките на КОПИ на земја 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38200" lvl="0" indent="-342900" algn="just">
              <a:lnSpc>
                <a:spcPct val="92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сопственик на сметка на КППИ и користење, записи за трансакции, IP записи во врска со комуникација со сметки на КОПИ, IP записи за комуникација со банки од земја А, членови 29, 30 и 31 во врска со претходниот проток и размена на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15367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да, бидејќи КППИ поддржува доброволна соработка, така што пред да се спроведе написот, може да се побара BSI и некои податоци за сообраќајот;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89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земја А сега ќе се фокусира на лица кои примаат уплати на нивните банкарски сметки;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5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00100" lvl="0" indent="-342900">
              <a:lnSpc>
                <a:spcPct val="96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земјата А сега се навраќа на членовите 16, 18 и 19 во врска со наредбите за трансфери на пари од КППИ до локалните банки, и доколку е потребно, членовите 20 и 21 може да се користат за преносни и содржински податоци помеѓу главните виновници и посредниците за криумчарење пари;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939800" lvl="0" indent="-342900">
              <a:lnSpc>
                <a:spcPct val="90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за друштвените мрежи членовите 16 и 18 за повторна проверка на претходниот BSI, за VOIP членовите 20 и 21;</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98500" lvl="0" indent="-342900">
              <a:lnSpc>
                <a:spcPct val="93000"/>
              </a:lnSpc>
              <a:spcBef>
                <a:spcPts val="0"/>
              </a:spcBef>
              <a:spcAft>
                <a:spcPts val="0"/>
              </a:spcAft>
              <a:buFont typeface="Symbol" panose="05050102010706020507" pitchFamily="18" charset="2"/>
              <a:buChar char="-"/>
              <a:tabLst>
                <a:tab pos="1778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студијата на случај има отворен крај, треба да се користи член 26 и доколку претставниците сакаат да побараат апсење на главниот осомничен во земјата Д и екстрадиција може да се користи член 24.</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Групите известуваат за своите наоди или преку известувач на групата или сите членови на групата заедно.</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Претставниците сега треба да се подготвени да го усвојат и </a:t>
            </a:r>
            <a:r>
              <a:rPr lang="mk-MK" sz="1800">
                <a:effectLst/>
                <a:latin typeface="Calibri" panose="020F0502020204030204" pitchFamily="34" charset="0"/>
                <a:ea typeface="Calibri" panose="020F0502020204030204" pitchFamily="34" charset="0"/>
                <a:cs typeface="Arial" panose="020B0604020202020204" pitchFamily="34" charset="0"/>
              </a:rPr>
              <a:t>имплементираат презентираното</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Време посветено за прашањата на претставниците.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се користи како мал потсетник за досега опфатените 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се користи за техничко објаснување и поставување на вежбата.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Предвидено е студијата на случај да биде модуларна, што значи дека може да се организираат различни комбинации на вежбата. Студијата на случај е модуларна во таа смисла што две, четири или различен број на групи можат да работат на неа во зависност од условите. Секоја група, кога има повеќе групи, ќе добие своја улога во случајот и ќе го подготви својот дел во извештајот од случајот.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идеални услови треба да се формираат четири групи и секоја од нив треба да добие дел од студијата. Групата бр. 1 треба да работи на слајдовите „Кој сум јас?“, групата бр. 2 треба да работи на слајдовите „Следете ги податоците“, групата бр. 3 треба да работи на слајдовите „Следете ги парите“, додека групата бр. 4 треба да работи на слајдовите „Следете го лидерот“. Ако бројот на претставници е различен, експертот треба да ја прилагоди оваа распределба.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крајот сите групи додека известуваат всушност ќе ги спојат делумните извештаи во еден голем и конечен извештај, така што ќе сфатат дека сите работеле на еден случај и учествувале во правењето на едно сценарио, решавајќи го случајот со заеднички заклучоци.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зависност од локалните услови на обуката експертот треба да ги направи неопходните прилагодувања со претставниците. Детална содржина на студијата на случај е достапна како дополнителен материјал за обука.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случај на онлајн верзија на обуката, студијата на случај може да се организира на начин што претставниците ќе припаѓаат на една група, додека експертот ги води низ фактите, прашањата и решенијата, активно дискутирајќи со нив.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Студијата на случај произлегува од еден од вистинските и сè уште тековните случаи во една од страните на Конвенцијата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Таа ги проучува новите начини на организирање на перење пари преку злоупотреба на друштвените мрежи (социјалните медиуми), системите за плаќање преку Интернет и системите за обложување преку Интернет.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Сепак, во својата суштина овој случај вклучува веќе познати дефиниции и термини за нелегален пристап, мешање на податоци, фалсификати поврзан со компјутер, измама поврзана со компјутер, дело што се однесува на кршење на авторско право и сродни права од страната на материјалното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процедурална страна, се користат алатки како експедитивно зачувување и делумно откривање на преносните податоци, наредба за производство, претрес и запленување на складирани компјутерски податоци, собирање на преносни податоци во реално време и пресретнувањето на содржински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Улогата на меѓусебната правна помош е во користењето на екстрадирање, експедитивно зачувување и делумно откривање на зачуваните преносни податоци, меѓусебна помош при пристап до складирани компјутерски податоци, заемна помош при преземање на податочен сообраќај во реално време, заемна помош при следење на содржински податоци и членовите од мрежата 24/7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Група 1 треба да работи на слајдовите под темата „Кој сум јас?“</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algn="ctr">
              <a:defRPr/>
            </a:pPr>
            <a:r>
              <a:rPr lang="mk-MK" sz="3600" b="1" dirty="0">
                <a:ea typeface="MS PGothic" panose="020B0600070205080204" pitchFamily="34" charset="-128"/>
              </a:rPr>
              <a:t>Сесија 3.x </a:t>
            </a:r>
          </a:p>
          <a:p>
            <a:pPr algn="ctr">
              <a:defRPr/>
            </a:pPr>
            <a:r>
              <a:rPr lang="mk-MK" sz="3600" b="1" dirty="0">
                <a:ea typeface="MS PGothic" panose="020B0600070205080204" pitchFamily="34" charset="-128"/>
              </a:rPr>
              <a:t>Градење вештини за </a:t>
            </a:r>
            <a:r>
              <a:rPr lang="mk-MK" sz="3600" b="1" dirty="0" err="1">
                <a:ea typeface="MS PGothic" panose="020B0600070205080204" pitchFamily="34" charset="-128"/>
              </a:rPr>
              <a:t>сајбер</a:t>
            </a:r>
            <a:r>
              <a:rPr lang="mk-MK" sz="3600" b="1" dirty="0">
                <a:ea typeface="MS PGothic" panose="020B0600070205080204" pitchFamily="34" charset="-128"/>
              </a:rPr>
              <a:t>-криминал</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mk-MK" b="1" dirty="0" err="1"/>
              <a:t>Xxxxx</a:t>
            </a:r>
            <a:r>
              <a:rPr lang="mk-MK" b="1" dirty="0"/>
              <a:t> XXXXXXXX</a:t>
            </a:r>
          </a:p>
          <a:p>
            <a:pPr algn="ctr">
              <a:spcBef>
                <a:spcPct val="0"/>
              </a:spcBef>
            </a:pPr>
            <a:endParaRPr lang="en-GB" altLang="en-US" sz="800" dirty="0"/>
          </a:p>
          <a:p>
            <a:pPr algn="ctr">
              <a:spcBef>
                <a:spcPct val="0"/>
              </a:spcBef>
            </a:pPr>
            <a:r>
              <a:rPr lang="mk-MK" sz="1400" i="1" dirty="0"/>
              <a:t>Совет на Европа</a:t>
            </a:r>
          </a:p>
          <a:p>
            <a:pPr algn="ctr">
              <a:spcBef>
                <a:spcPct val="0"/>
              </a:spcBef>
            </a:pPr>
            <a:endParaRPr lang="en-GB" altLang="en-US" sz="1400" b="1" dirty="0">
              <a:solidFill>
                <a:srgbClr val="2F618F"/>
              </a:solidFill>
              <a:hlinkClick r:id="rId2"/>
            </a:endParaRPr>
          </a:p>
          <a:p>
            <a:pPr algn="ctr">
              <a:spcBef>
                <a:spcPct val="0"/>
              </a:spcBef>
            </a:pPr>
            <a:r>
              <a:rPr lang="mk-MK" sz="1200" b="1" dirty="0" err="1">
                <a:solidFill>
                  <a:srgbClr val="2F618F"/>
                </a:solidFill>
              </a:rPr>
              <a:t>email</a:t>
            </a:r>
            <a:endParaRPr lang="mk-MK" sz="1200" b="1" dirty="0">
              <a:solidFill>
                <a:srgbClr val="2F618F"/>
              </a:solidFill>
            </a:endParaRP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mk-MK" sz="1600" b="1" dirty="0"/>
              <a:t>ДД Месец ГГГГ</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mk-MK" sz="2400" b="1">
                <a:latin typeface="+mn-lt"/>
              </a:rPr>
              <a:t>Воведен курс за обука на судии и обвинители</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По неколку повеќе или помалку вообичаени прашања кои се претставени како краток квиз на каналот на Играта, заедно со плаќање на мал надоместок за учество во играта, лицата кои се стремат да добијат награда добиваат информација дека ја добиле наградата и дека треба да достават лични податоци со цел да ја подигнат.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Наместо да се јават на телефон или да испратат електронска пошта до Одделот за добивка на награди на Брендот, постапката е поедноставена на тој начин што е доволна само фотографија од предниот и задниот дел на личната карта или пасошот на добитникот на наградата, со него/неа како го држи, за позитивна идентификација и подигнување на наградата, под услов деталите за лична идентификација јасно да се видливи, како и лицето на човекот кој го држи и сликата на документот да бидат исти и јасно препознатливи.</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Наградите се скапи, прашањата се лесни, сите добиваат, стотици и илјадници луѓе со задоволство испраќаат свои фотографии како држат в рака документ за лична идентификација без прашање.</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a:p>
        </p:txBody>
      </p:sp>
    </p:spTree>
    <p:extLst>
      <p:ext uri="{BB962C8B-B14F-4D97-AF65-F5344CB8AC3E}">
        <p14:creationId xmlns:p14="http://schemas.microsoft.com/office/powerpoint/2010/main" val="3753406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Сепак, нешто не е како што треба. Среќните добитници на награди, иако направиле сѐ според инструкциите, не се контактирани од Одделот за добиени награди на брендот, ниту пак ја добиле наградата по обична пошта. Деновите поминуваат, а прашања има сѐ повеќе.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Некои од добитниците на награди почнуваат да се загрижуваат поради споделувањето на нивните лични податоци и почнуваат да ги проверуваат нивните банкарски и други финансиски сметки. Сепак, се чини дека сѐ е во ред: ниту еден цент не е украден или бесправно префрлен. Тие почнуваат да ги проверуваат другите услуги кои ги користат и сѐ изгледа во ред. Ништо не е променето.</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Ситуацијата почнува да создава фрустрација. Ништо не е украдено или одземено, а наградите не се доставени. Што би можело да не е во ред? За да дознаат, добитниците на наградите почнуваат да се јавуваат во седиштата на брендовите, кои се сите во земјата, и почнуваат да прашуваат што се случува.</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a:p>
        </p:txBody>
      </p:sp>
    </p:spTree>
    <p:extLst>
      <p:ext uri="{BB962C8B-B14F-4D97-AF65-F5344CB8AC3E}">
        <p14:creationId xmlns:p14="http://schemas.microsoft.com/office/powerpoint/2010/main" val="263585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7886700" cy="5153558"/>
          </a:xfrm>
        </p:spPr>
        <p:txBody>
          <a:bodyPr>
            <a:noAutofit/>
          </a:bodyPr>
          <a:lstStyle/>
          <a:p>
            <a:pPr algn="just">
              <a:buFont typeface="Wingdings" panose="05000000000000000000" pitchFamily="2" charset="2"/>
              <a:buChar char="Ø"/>
            </a:pPr>
            <a:r>
              <a:rPr lang="mk-MK" sz="1800" i="1" dirty="0"/>
              <a:t>Службите за односи со потрошувачите на брендовите ги прифаќаат повиците и веднаш им одговараат на добитниците на наградите: се извинуваме, но не организираме наградни игри во моментов. Исто така, кога една таква игра се организира, тоа се прави во согласност со соодветниот Закон на земјата А што ги регулира игрите на среќа, а со што се гарантира заштита на личните податоци, што значи дека брендот никогаш не би побарал јавно да се прикаже документ за лична идентификација.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Добитниците на награди почнуваат да сфаќаат дека биле измамени на некој начин но не им е јасно како и зошто. Сите банкарски и други сметки се непроменети и ништо не недостига. Досега се чини дека само се собрани лични податоци и ништо повеќе. Сепак, „добитниците на наградите“ се лути затоа што немаат добиено награди, а некој ги има нивните лични податоци, или уште полошо, фотографии од нивните лични документи. Тие сакаат одговори, а медиумите почнуваат да обрнуваат внимание.</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започнува со предистрага.</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a:p>
        </p:txBody>
      </p:sp>
    </p:spTree>
    <p:extLst>
      <p:ext uri="{BB962C8B-B14F-4D97-AF65-F5344CB8AC3E}">
        <p14:creationId xmlns:p14="http://schemas.microsoft.com/office/powerpoint/2010/main" val="3018976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податоците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Полицијата сфаќа дека сега илјадници граѓани на Земјата А учествувале во некоја верзија на наградната игра. Брендовите се различни, домашни или странски, но сите се со седиште во земјата А на некој начин. Банкарските и другите финансиски или имотни сметки се проверуваат и навистина ништо не недостасува.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Мрежите на социјални медиуми се наоѓаат истовремено и во земјата и во странство. Се чини дека нема правило за тоа, освен дека тие мора да бидат популарни.</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 мрежите е испратено барање со одредени прашања и барања за акција. Полицијата започнува да добива резултати и се појавуваат првите траги.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Сега давателите на интернет услуги се вклучени во истрагата. Резултатите од одредени полициски акции даваат резултати.  Идентификувани се првите осомничени.</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a:p>
        </p:txBody>
      </p:sp>
    </p:spTree>
    <p:extLst>
      <p:ext uri="{BB962C8B-B14F-4D97-AF65-F5344CB8AC3E}">
        <p14:creationId xmlns:p14="http://schemas.microsoft.com/office/powerpoint/2010/main" val="18036799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податоците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Одредени процедурални мерки и наредби од Обвинителството и Судот се усвоени и се во тек. Почнуваат да се собираат докази во редовна или електронска форма. Се воспоставува основано сомневање дека е направено кривично дело.</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Доказите и </a:t>
            </a:r>
            <a:r>
              <a:rPr lang="mk-MK" sz="1800" i="1" dirty="0" err="1"/>
              <a:t>распитите</a:t>
            </a:r>
            <a:r>
              <a:rPr lang="mk-MK" sz="1800" i="1" dirty="0"/>
              <a:t> покажуваат дека група на луѓе кои не се нужно поврзани, објавуваат информации за наградни игри на оригиналните или лажни канали на друштвените мрежи на брендовите. Пристапот до оригиналните канали е овозможен со незаконско стекнување на податоците за најавување. Иако каналите се лажни, се користат копии од оригиналните ознаки на брендот.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Лажно стекнатите лични податоци се всушност добра. Се продаваат на лица на </a:t>
            </a:r>
            <a:r>
              <a:rPr lang="mk-MK" sz="1800" i="1" dirty="0" err="1"/>
              <a:t>Dark</a:t>
            </a:r>
            <a:r>
              <a:rPr lang="mk-MK" sz="1800" i="1" dirty="0"/>
              <a:t> </a:t>
            </a:r>
            <a:r>
              <a:rPr lang="mk-MK" sz="1800" i="1" dirty="0" err="1"/>
              <a:t>Market</a:t>
            </a:r>
            <a:r>
              <a:rPr lang="mk-MK" sz="1800" i="1" dirty="0"/>
              <a:t> (Темниот пазар) сместен во земја А кои плаќаат од 15 до 50 евра за фотографија, во зависност од квалитетот. Парите се префрлаат понекогаш на банкарски сметки, понекогаш во </a:t>
            </a:r>
            <a:r>
              <a:rPr lang="mk-MK" sz="1800" i="1" dirty="0" err="1"/>
              <a:t>криптовалута</a:t>
            </a:r>
            <a:r>
              <a:rPr lang="mk-MK" sz="1800" i="1" dirty="0"/>
              <a:t>.</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a:p>
        </p:txBody>
      </p:sp>
    </p:spTree>
    <p:extLst>
      <p:ext uri="{BB962C8B-B14F-4D97-AF65-F5344CB8AC3E}">
        <p14:creationId xmlns:p14="http://schemas.microsoft.com/office/powerpoint/2010/main" val="995452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парите</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Се добиваат дополнителни информации. Идентификувани се следните осомничени во синџирот и се преземаат дополнителни мерки и активности според наредбите на Обвинителството или Судот.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Дејствијата и мерките за стекнување докази даваат резултати. Електронските докази и </a:t>
            </a:r>
            <a:r>
              <a:rPr lang="mk-MK" sz="1800" i="1" dirty="0" err="1"/>
              <a:t>распитите</a:t>
            </a:r>
            <a:r>
              <a:rPr lang="mk-MK" sz="1800" i="1" dirty="0"/>
              <a:t> покажуваат дека информациите за лични податоци купени на </a:t>
            </a:r>
            <a:r>
              <a:rPr lang="mk-MK" sz="1800" i="1" dirty="0" err="1"/>
              <a:t>Dark</a:t>
            </a:r>
            <a:r>
              <a:rPr lang="mk-MK" sz="1800" i="1" dirty="0"/>
              <a:t> </a:t>
            </a:r>
            <a:r>
              <a:rPr lang="mk-MK" sz="1800" i="1" dirty="0" err="1"/>
              <a:t>Market</a:t>
            </a:r>
            <a:r>
              <a:rPr lang="mk-MK" sz="1800" i="1" dirty="0"/>
              <a:t> всушност се користат за отворање на сметки за плаќање во компанија преку Интернет што се наоѓа во земјата Б, што поддржува доброволна соработка. Сметките за плаќање се отвораат на името на лицето чијашто лична карта и фотографија е користена. Фотографијата е еден од условите за отворање на сметка.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Понатамошната истрага покажува дека новоотворените сметки во рок од 24/48 часа примаат депозити од по 1000 евра платени во </a:t>
            </a:r>
            <a:r>
              <a:rPr lang="mk-MK" sz="1800" i="1" dirty="0" err="1"/>
              <a:t>криптовалута</a:t>
            </a:r>
            <a:r>
              <a:rPr lang="mk-MK" sz="1800" i="1" dirty="0"/>
              <a:t>. Бидејќи се користат стотици или илјадници сметки, почнува да станува јасно дека значителни износи на пари се во оптек. </a:t>
            </a:r>
          </a:p>
          <a:p>
            <a:pPr marL="0" indent="0">
              <a:buNone/>
            </a:pPr>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a:p>
        </p:txBody>
      </p:sp>
    </p:spTree>
    <p:extLst>
      <p:ext uri="{BB962C8B-B14F-4D97-AF65-F5344CB8AC3E}">
        <p14:creationId xmlns:p14="http://schemas.microsoft.com/office/powerpoint/2010/main" val="3776393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ги парите</a:t>
            </a:r>
          </a:p>
        </p:txBody>
      </p:sp>
      <p:sp>
        <p:nvSpPr>
          <p:cNvPr id="2" name="Content Placeholder 1"/>
          <p:cNvSpPr>
            <a:spLocks noGrp="1"/>
          </p:cNvSpPr>
          <p:nvPr>
            <p:ph idx="1"/>
          </p:nvPr>
        </p:nvSpPr>
        <p:spPr>
          <a:xfrm>
            <a:off x="628650" y="1247242"/>
            <a:ext cx="7886700" cy="5153558"/>
          </a:xfrm>
        </p:spPr>
        <p:txBody>
          <a:bodyPr>
            <a:noAutofit/>
          </a:bodyPr>
          <a:lstStyle/>
          <a:p>
            <a:pPr algn="just">
              <a:buFont typeface="Wingdings" panose="05000000000000000000" pitchFamily="2" charset="2"/>
              <a:buChar char="Ø"/>
            </a:pPr>
            <a:r>
              <a:rPr lang="mk-MK" sz="1800" i="1" dirty="0"/>
              <a:t>Понатамошната истрага покажува дека сметките за плаќање преку интернет во земјата Б имаат врска со сметките на земјата В со компанија за обложување преку Интернет, што не поддржува доброволна соработка. Се чини дека истите имиња и истите лични карти се користат за отворање на онлајн сметки за обложување во земјата В.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 Дополнителните истражни дејствија покажуваат дека многу бргу првичната авансна уплата на 1000 евра на сметката во земјата Б е префрлена на сметката за обложување во земјата В. Нето протокот на пари е целосен, што значи дека ништо не останува во земјата Б и сите пари се префрлаат во земјата В.</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Се преземаат следните истражни дејствија и резултатите покажуваат дека парите навистина се исплаќаат на сметките во земјата В, но не за долго. Во рок од 24 до 48 часа, тие повторно се префрлаат на сметките од кои е извршена првичната исплата. По трансферот сметките во онлајн обложувалницата се затвораат и трајно се бришат.</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a:p>
        </p:txBody>
      </p:sp>
    </p:spTree>
    <p:extLst>
      <p:ext uri="{BB962C8B-B14F-4D97-AF65-F5344CB8AC3E}">
        <p14:creationId xmlns:p14="http://schemas.microsoft.com/office/powerpoint/2010/main" val="1517239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го лидерот</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Истрагата сега се враќа во земјата Б и сметките кај компанијата за плаќање преку Интернет. На сите сметки од кои биле извршени првичните плаќања и кои биле празни има повторно 1000 евра под имињата на „добитниците на наградите“ од земјата А.</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Понатамошната анализа на докази покажува дека во краток временски период се вршат трансакции помеѓу сметките за плаќање преку интернет и, овој пат, банкарските сметки на физичките лица во земјата А. Трансферот е целосен и сите 1000 евра се префрлени. По извршениот трансфер сметките се затворени и избришани на платформата на земјата Б.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на земјата А продолжува со истрагата. Собрани се дополнителни информации и докази и тие покажуваат дека има одреден број на лица во земјата А кои примаат плаќања од земјата Б. Се чини дека постои одредено ниво на координација меѓу нив бидејќи истиот ден тие или се во посета на банки или користат банкомати за повлекување на пари во скоро идентични износи.</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a:p>
        </p:txBody>
      </p:sp>
    </p:spTree>
    <p:extLst>
      <p:ext uri="{BB962C8B-B14F-4D97-AF65-F5344CB8AC3E}">
        <p14:creationId xmlns:p14="http://schemas.microsoft.com/office/powerpoint/2010/main" val="23334758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Следете го лидерот</a:t>
            </a:r>
          </a:p>
        </p:txBody>
      </p:sp>
      <p:sp>
        <p:nvSpPr>
          <p:cNvPr id="2" name="Content Placeholder 1"/>
          <p:cNvSpPr>
            <a:spLocks noGrp="1"/>
          </p:cNvSpPr>
          <p:nvPr>
            <p:ph idx="1"/>
          </p:nvPr>
        </p:nvSpPr>
        <p:spPr>
          <a:xfrm>
            <a:off x="628650" y="1247242"/>
            <a:ext cx="7886700" cy="5153558"/>
          </a:xfrm>
        </p:spPr>
        <p:txBody>
          <a:bodyPr>
            <a:normAutofit/>
          </a:bodyPr>
          <a:lstStyle/>
          <a:p>
            <a:pPr algn="just">
              <a:buFont typeface="Wingdings" panose="05000000000000000000" pitchFamily="2" charset="2"/>
              <a:buChar char="Ø"/>
            </a:pPr>
            <a:r>
              <a:rPr lang="mk-MK" sz="1800" i="1" dirty="0"/>
              <a:t>Она што изгледа интересно е дека на некои сметки не се повлечени сите пари и дека остануваат околу 5% до 10%. Сепак, комуникацијата меѓу поединците продолжува на некој начин, бидејќи овој вид на акција продолжува сè додека не се повлечат сите пари или не остане одреден процент.</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Полицијата продолжува со истрагата. Се добиваат дополнителни наредби за гонење и судски наредби и се одредува денот на акција. За време на теренската акција се уапсени голем број лица и се добиваат електронски и редовни докази. Се чини дека не се запленети многу пари. Записите од распитот покажуваат дека осомничените користат друштвени мрежи и </a:t>
            </a:r>
            <a:r>
              <a:rPr lang="mk-MK" sz="1800" i="1" dirty="0" err="1"/>
              <a:t>VOIP</a:t>
            </a:r>
            <a:r>
              <a:rPr lang="mk-MK" sz="1800" i="1" dirty="0"/>
              <a:t> услуги за да контактираат лице од земја Д кое се чини дека е граѓанин на земја А. </a:t>
            </a:r>
          </a:p>
          <a:p>
            <a:pPr algn="just">
              <a:buFont typeface="Wingdings" panose="05000000000000000000" pitchFamily="2" charset="2"/>
              <a:buChar char="Ø"/>
            </a:pPr>
            <a:endParaRPr lang="en-GB" altLang="ja-JP" sz="1800" i="1" dirty="0"/>
          </a:p>
          <a:p>
            <a:pPr algn="just">
              <a:buFont typeface="Wingdings" panose="05000000000000000000" pitchFamily="2" charset="2"/>
              <a:buChar char="Ø"/>
            </a:pPr>
            <a:r>
              <a:rPr lang="mk-MK" sz="1800" i="1" dirty="0"/>
              <a:t>Некои од пораките покажуваат дека осомничените очекуваат да му предадат пари на тоа лице или кога ќе пристигне во земјата А или кога ќе патува во земјата Д, која е соседна земја, и тогаш се вклучува Мрежата 24/7.</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a:p>
        </p:txBody>
      </p:sp>
    </p:spTree>
    <p:extLst>
      <p:ext uri="{BB962C8B-B14F-4D97-AF65-F5344CB8AC3E}">
        <p14:creationId xmlns:p14="http://schemas.microsoft.com/office/powerpoint/2010/main" val="510261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Градење вештини за сајбер-криминал</a:t>
            </a: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a:p>
        </p:txBody>
      </p:sp>
      <p:sp>
        <p:nvSpPr>
          <p:cNvPr id="3" name="Rectangle 2"/>
          <p:cNvSpPr/>
          <p:nvPr/>
        </p:nvSpPr>
        <p:spPr>
          <a:xfrm>
            <a:off x="595423" y="3913633"/>
            <a:ext cx="4572000" cy="1323439"/>
          </a:xfrm>
          <a:prstGeom prst="rect">
            <a:avLst/>
          </a:prstGeom>
        </p:spPr>
        <p:txBody>
          <a:bodyPr>
            <a:spAutoFit/>
          </a:bodyPr>
          <a:lstStyle/>
          <a:p>
            <a:r>
              <a:rPr lang="mk-MK" sz="4000" b="1" dirty="0">
                <a:latin typeface="+mj-lt"/>
              </a:rPr>
              <a:t>Трет дел </a:t>
            </a:r>
          </a:p>
          <a:p>
            <a:r>
              <a:rPr lang="mk-MK" sz="4000" b="1" dirty="0">
                <a:latin typeface="+mj-lt"/>
              </a:rPr>
              <a:t>Работа во групи</a:t>
            </a:r>
          </a:p>
        </p:txBody>
      </p:sp>
    </p:spTree>
    <p:extLst>
      <p:ext uri="{BB962C8B-B14F-4D97-AF65-F5344CB8AC3E}">
        <p14:creationId xmlns:p14="http://schemas.microsoft.com/office/powerpoint/2010/main" val="2320500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solidFill>
                  <a:schemeClr val="bg1"/>
                </a:solidFill>
                <a:latin typeface="Verdana" charset="0"/>
                <a:cs typeface="Verdana" charset="0"/>
              </a:rPr>
              <a:t>Дневен ред</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mk-MK" sz="2200" b="1"/>
              <a:t>Прв дел</a:t>
            </a:r>
          </a:p>
          <a:p>
            <a:pPr marL="342900" indent="-342900" eaLnBrk="1" hangingPunct="1">
              <a:lnSpc>
                <a:spcPct val="80000"/>
              </a:lnSpc>
              <a:buFont typeface="Wingdings" pitchFamily="2" charset="2"/>
              <a:buChar char="ü"/>
            </a:pPr>
            <a:r>
              <a:rPr lang="mk-MK" sz="2200" i="1"/>
              <a:t>Вовед</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mk-MK" sz="2200" b="1"/>
              <a:t>Втор дел</a:t>
            </a:r>
          </a:p>
          <a:p>
            <a:pPr marL="342900" indent="-342900" eaLnBrk="1" hangingPunct="1">
              <a:lnSpc>
                <a:spcPct val="80000"/>
              </a:lnSpc>
              <a:buFont typeface="Wingdings" pitchFamily="2" charset="2"/>
              <a:buChar char="ü"/>
            </a:pPr>
            <a:r>
              <a:rPr lang="mk-MK" sz="2200" i="1"/>
              <a:t>Резиме на студија на случај</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mk-MK" sz="2200" b="1"/>
              <a:t>Трет дел</a:t>
            </a:r>
          </a:p>
          <a:p>
            <a:pPr marL="342900" indent="-342900">
              <a:lnSpc>
                <a:spcPct val="80000"/>
              </a:lnSpc>
              <a:buFont typeface="Wingdings" pitchFamily="2" charset="2"/>
              <a:buChar char="ü"/>
            </a:pPr>
            <a:r>
              <a:rPr lang="mk-MK" sz="2200" i="1">
                <a:ea typeface="ＭＳ Ｐゴシック" charset="0"/>
                <a:cs typeface="ＭＳ Ｐゴシック" charset="0"/>
              </a:rPr>
              <a:t>Работа во групи</a:t>
            </a: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mk-MK" sz="2200" b="1"/>
              <a:t>Четврт дел</a:t>
            </a:r>
          </a:p>
          <a:p>
            <a:pPr marL="342900" indent="-342900">
              <a:lnSpc>
                <a:spcPct val="80000"/>
              </a:lnSpc>
              <a:buFont typeface="Wingdings" pitchFamily="2" charset="2"/>
              <a:buChar char="ü"/>
            </a:pPr>
            <a:r>
              <a:rPr lang="mk-MK" sz="2200" i="1"/>
              <a:t>Групен извештај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mk-MK" sz="2200" b="1"/>
              <a:t>Петти дел</a:t>
            </a:r>
          </a:p>
          <a:p>
            <a:pPr marL="342900" indent="-342900">
              <a:lnSpc>
                <a:spcPct val="80000"/>
              </a:lnSpc>
              <a:buFont typeface="Wingdings" pitchFamily="2" charset="2"/>
              <a:buChar char="ü"/>
            </a:pPr>
            <a:r>
              <a:rPr lang="mk-MK" sz="2200" i="1"/>
              <a:t>Заклучоци</a:t>
            </a:r>
          </a:p>
        </p:txBody>
      </p:sp>
      <p:pic>
        <p:nvPicPr>
          <p:cNvPr id="8" name="Picture 7">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Студија на случај</a:t>
            </a: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a:p>
        </p:txBody>
      </p:sp>
      <p:sp>
        <p:nvSpPr>
          <p:cNvPr id="8" name="Rectangle 7">
            <a:extLst>
              <a:ext uri="{FF2B5EF4-FFF2-40B4-BE49-F238E27FC236}">
                <a16:creationId xmlns:a16="http://schemas.microsoft.com/office/drawing/2014/main" id="{7FA81925-418B-D44C-9255-2AEBBFBC0ADA}"/>
              </a:ext>
            </a:extLst>
          </p:cNvPr>
          <p:cNvSpPr/>
          <p:nvPr/>
        </p:nvSpPr>
        <p:spPr>
          <a:xfrm>
            <a:off x="255210" y="1260380"/>
            <a:ext cx="4572000" cy="4939814"/>
          </a:xfrm>
          <a:prstGeom prst="rect">
            <a:avLst/>
          </a:prstGeom>
        </p:spPr>
        <p:txBody>
          <a:bodyPr>
            <a:spAutoFit/>
          </a:bodyPr>
          <a:lstStyle/>
          <a:p>
            <a:pPr marL="342900" indent="-342900" algn="just">
              <a:buFont typeface="Wingdings" pitchFamily="2" charset="2"/>
              <a:buChar char="Ø"/>
            </a:pPr>
            <a:r>
              <a:rPr lang="mk-MK" sz="2800" b="1" dirty="0">
                <a:solidFill>
                  <a:srgbClr val="FF0000"/>
                </a:solidFill>
              </a:rPr>
              <a:t>Поделба на задачите:</a:t>
            </a:r>
          </a:p>
          <a:p>
            <a:pPr marL="342900" indent="-342900" algn="just">
              <a:buFont typeface="Wingdings" pitchFamily="2" charset="2"/>
              <a:buChar char="Ø"/>
            </a:pPr>
            <a:endParaRPr lang="en-GB" sz="2050" b="1" dirty="0"/>
          </a:p>
          <a:p>
            <a:pPr marL="342900" indent="-342900" algn="just">
              <a:buFont typeface="Wingdings" pitchFamily="2" charset="2"/>
              <a:buChar char="Ø"/>
            </a:pPr>
            <a:r>
              <a:rPr lang="mk-MK" sz="2050" b="1" dirty="0"/>
              <a:t>Група 1 </a:t>
            </a:r>
            <a:r>
              <a:rPr lang="mk-MK" sz="2050" dirty="0"/>
              <a:t>ќе ги анализира слајдовите </a:t>
            </a:r>
            <a:r>
              <a:rPr lang="mk-MK" sz="2050" b="1" dirty="0">
                <a:solidFill>
                  <a:srgbClr val="FF0000"/>
                </a:solidFill>
              </a:rPr>
              <a:t>„Кој сум јас? </a:t>
            </a:r>
          </a:p>
          <a:p>
            <a:pPr marL="342900" indent="-342900" algn="just">
              <a:buFont typeface="Wingdings" pitchFamily="2" charset="2"/>
              <a:buChar char="Ø"/>
            </a:pPr>
            <a:r>
              <a:rPr lang="mk-MK" sz="2050" b="1" dirty="0"/>
              <a:t>Група 2 </a:t>
            </a:r>
            <a:r>
              <a:rPr lang="mk-MK" sz="2050" dirty="0"/>
              <a:t>ќе ги анализира слајдовите  </a:t>
            </a:r>
            <a:r>
              <a:rPr lang="mk-MK" sz="2050" b="1" dirty="0">
                <a:solidFill>
                  <a:srgbClr val="FF0000"/>
                </a:solidFill>
              </a:rPr>
              <a:t>„Следете ги податоците“</a:t>
            </a:r>
          </a:p>
          <a:p>
            <a:pPr marL="342900" indent="-342900" algn="just">
              <a:buFont typeface="Wingdings" pitchFamily="2" charset="2"/>
              <a:buChar char="Ø"/>
            </a:pPr>
            <a:r>
              <a:rPr lang="mk-MK" sz="2050" b="1" dirty="0"/>
              <a:t>Група 3 </a:t>
            </a:r>
            <a:r>
              <a:rPr lang="mk-MK" sz="2050" dirty="0"/>
              <a:t>ќе ги анализира слајдовите  </a:t>
            </a:r>
            <a:r>
              <a:rPr lang="mk-MK" sz="2050" b="1" dirty="0">
                <a:solidFill>
                  <a:srgbClr val="FF0000"/>
                </a:solidFill>
              </a:rPr>
              <a:t>„Следете ги </a:t>
            </a:r>
            <a:r>
              <a:rPr lang="mk-MK" sz="2050" b="1" dirty="0" err="1">
                <a:solidFill>
                  <a:srgbClr val="FF0000"/>
                </a:solidFill>
              </a:rPr>
              <a:t>паритe</a:t>
            </a:r>
            <a:r>
              <a:rPr lang="mk-MK" sz="2050" b="1" dirty="0">
                <a:solidFill>
                  <a:srgbClr val="FF0000"/>
                </a:solidFill>
              </a:rPr>
              <a:t>“</a:t>
            </a:r>
          </a:p>
          <a:p>
            <a:pPr marL="342900" indent="-342900" algn="just">
              <a:buFont typeface="Wingdings" pitchFamily="2" charset="2"/>
              <a:buChar char="Ø"/>
            </a:pPr>
            <a:r>
              <a:rPr lang="mk-MK" sz="2050" b="1" dirty="0"/>
              <a:t>Група 4 </a:t>
            </a:r>
            <a:r>
              <a:rPr lang="mk-MK" sz="2050" dirty="0"/>
              <a:t>ќе ги анализира слајдовите  </a:t>
            </a:r>
            <a:r>
              <a:rPr lang="mk-MK" sz="2050" b="1" dirty="0">
                <a:solidFill>
                  <a:srgbClr val="FF0000"/>
                </a:solidFill>
              </a:rPr>
              <a:t>„Следете го лидерот“</a:t>
            </a:r>
          </a:p>
          <a:p>
            <a:pPr marL="342900" indent="-342900" algn="just">
              <a:buFont typeface="Wingdings" pitchFamily="2" charset="2"/>
              <a:buChar char="Ø"/>
            </a:pPr>
            <a:r>
              <a:rPr lang="mk-MK" sz="2050" dirty="0"/>
              <a:t>40+ минути за анализа и подготовка извештајот за случајот</a:t>
            </a:r>
          </a:p>
          <a:p>
            <a:pPr marL="342900" indent="-342900" algn="just">
              <a:buFont typeface="Wingdings" pitchFamily="2" charset="2"/>
              <a:buChar char="Ø"/>
            </a:pPr>
            <a:r>
              <a:rPr lang="mk-MK" sz="2050" dirty="0"/>
              <a:t>10-15 минути за претставување на групните заклучоци од страна на известувачот на групата или од целата група</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a:buFont typeface="Wingdings" pitchFamily="2" charset="2"/>
              <a:buChar char="Ø"/>
            </a:pPr>
            <a:r>
              <a:rPr lang="mk-MK" sz="2800" b="1" dirty="0">
                <a:solidFill>
                  <a:srgbClr val="FF0000"/>
                </a:solidFill>
              </a:rPr>
              <a:t>Главни проблеми:</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mk-MK" sz="2000" i="1" dirty="0"/>
              <a:t>почеток и поставување на планот</a:t>
            </a:r>
          </a:p>
          <a:p>
            <a:pPr marL="342900" indent="-342900">
              <a:buFont typeface="Arial" panose="020B0604020202020204" pitchFamily="34" charset="0"/>
              <a:buChar char="•"/>
            </a:pPr>
            <a:r>
              <a:rPr lang="mk-MK" sz="2000" i="1" dirty="0"/>
              <a:t>електронски докази</a:t>
            </a:r>
          </a:p>
          <a:p>
            <a:pPr marL="342900" indent="-342900">
              <a:buFont typeface="Arial" panose="020B0604020202020204" pitchFamily="34" charset="0"/>
              <a:buChar char="•"/>
            </a:pPr>
            <a:r>
              <a:rPr lang="mk-MK" sz="2000" i="1" dirty="0"/>
              <a:t>јавно-приватна соработка</a:t>
            </a:r>
          </a:p>
          <a:p>
            <a:pPr marL="342900" indent="-342900">
              <a:buFont typeface="Arial" panose="020B0604020202020204" pitchFamily="34" charset="0"/>
              <a:buChar char="•"/>
            </a:pPr>
            <a:r>
              <a:rPr lang="mk-MK" sz="2000" i="1" dirty="0"/>
              <a:t>компании за плаќање и обложување</a:t>
            </a:r>
          </a:p>
          <a:p>
            <a:pPr marL="342900" indent="-342900">
              <a:buFont typeface="Arial" panose="020B0604020202020204" pitchFamily="34" charset="0"/>
              <a:buChar char="•"/>
            </a:pPr>
            <a:r>
              <a:rPr lang="mk-MK" sz="2000" i="1" dirty="0"/>
              <a:t>даватели на интернет услуги</a:t>
            </a:r>
          </a:p>
          <a:p>
            <a:pPr marL="342900" indent="-342900">
              <a:buFont typeface="Arial" panose="020B0604020202020204" pitchFamily="34" charset="0"/>
              <a:buChar char="•"/>
            </a:pPr>
            <a:r>
              <a:rPr lang="mk-MK" sz="2000" i="1" dirty="0"/>
              <a:t>парични сметки </a:t>
            </a:r>
          </a:p>
          <a:p>
            <a:pPr marL="342900" indent="-342900">
              <a:buFont typeface="Arial" panose="020B0604020202020204" pitchFamily="34" charset="0"/>
              <a:buChar char="•"/>
            </a:pPr>
            <a:r>
              <a:rPr lang="mk-MK" sz="2000" i="1" dirty="0"/>
              <a:t>проток на пари</a:t>
            </a:r>
          </a:p>
          <a:p>
            <a:pPr marL="342900" indent="-342900">
              <a:buFont typeface="Arial" panose="020B0604020202020204" pitchFamily="34" charset="0"/>
              <a:buChar char="•"/>
            </a:pPr>
            <a:r>
              <a:rPr lang="mk-MK" sz="2000" i="1" dirty="0"/>
              <a:t>комуникација меѓу сторителите</a:t>
            </a:r>
          </a:p>
          <a:p>
            <a:pPr marL="342900" indent="-342900">
              <a:buFont typeface="Arial" panose="020B0604020202020204" pitchFamily="34" charset="0"/>
              <a:buChar char="•"/>
            </a:pPr>
            <a:r>
              <a:rPr lang="mk-MK" sz="2000" i="1" dirty="0"/>
              <a:t>законска рамка</a:t>
            </a:r>
          </a:p>
          <a:p>
            <a:pPr marL="342900" indent="-342900">
              <a:buFont typeface="Arial" panose="020B0604020202020204" pitchFamily="34" charset="0"/>
              <a:buChar char="•"/>
            </a:pPr>
            <a:r>
              <a:rPr lang="mk-MK" sz="2000" i="1" dirty="0"/>
              <a:t>јурисдикција</a:t>
            </a:r>
          </a:p>
          <a:p>
            <a:pPr marL="342900" indent="-342900">
              <a:buFont typeface="Arial" panose="020B0604020202020204" pitchFamily="34" charset="0"/>
              <a:buChar char="•"/>
            </a:pPr>
            <a:r>
              <a:rPr lang="mk-MK" sz="2000" i="1" dirty="0"/>
              <a:t>домашна и меѓународна соработка</a:t>
            </a:r>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a:p>
        </p:txBody>
      </p:sp>
      <p:sp>
        <p:nvSpPr>
          <p:cNvPr id="9" name="Rectangle 8">
            <a:extLst>
              <a:ext uri="{FF2B5EF4-FFF2-40B4-BE49-F238E27FC236}">
                <a16:creationId xmlns:a16="http://schemas.microsoft.com/office/drawing/2014/main"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a:buFont typeface="Wingdings" pitchFamily="2" charset="2"/>
              <a:buChar char="Ø"/>
            </a:pPr>
            <a:r>
              <a:rPr lang="mk-MK" sz="2800" b="1">
                <a:solidFill>
                  <a:srgbClr val="FF0000"/>
                </a:solidFill>
              </a:rPr>
              <a:t>Главни прашања:</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mk-MK" sz="2000" i="1"/>
              <a:t>Кои членови на материјалното кривично право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членови на процесното кривично право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членови за меѓународна соработка од Конвенцијата за сајбер-криминал може да се применат и зошто?</a:t>
            </a:r>
          </a:p>
          <a:p>
            <a:pPr marL="342900" indent="-342900">
              <a:buFont typeface="Arial" panose="020B0604020202020204" pitchFamily="34" charset="0"/>
              <a:buChar char="•"/>
            </a:pPr>
            <a:r>
              <a:rPr lang="mk-MK" sz="2000" i="1"/>
              <a:t>Кои се главните заклучоци од случајот?</a:t>
            </a:r>
          </a:p>
          <a:p>
            <a:pPr marL="342900" indent="-342900">
              <a:buFont typeface="Arial" panose="020B0604020202020204" pitchFamily="34" charset="0"/>
              <a:buChar char="•"/>
            </a:pPr>
            <a:r>
              <a:rPr lang="mk-MK" sz="2000" i="1"/>
              <a:t>Дали е подготвен да биде поднесен до Судот?</a:t>
            </a:r>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id="{7FA81925-418B-D44C-9255-2AEBBFBC0ADA}"/>
              </a:ext>
            </a:extLst>
          </p:cNvPr>
          <p:cNvSpPr/>
          <p:nvPr/>
        </p:nvSpPr>
        <p:spPr>
          <a:xfrm>
            <a:off x="317508" y="1170300"/>
            <a:ext cx="5285850" cy="4524315"/>
          </a:xfrm>
          <a:prstGeom prst="rect">
            <a:avLst/>
          </a:prstGeom>
        </p:spPr>
        <p:txBody>
          <a:bodyPr wrap="square">
            <a:spAutoFit/>
          </a:bodyPr>
          <a:lstStyle/>
          <a:p>
            <a:pPr marL="342900" indent="-342900" algn="just">
              <a:buFont typeface="Wingdings" pitchFamily="2" charset="2"/>
              <a:buChar char="Ø"/>
            </a:pPr>
            <a:r>
              <a:rPr lang="mk-MK" b="1" dirty="0">
                <a:solidFill>
                  <a:srgbClr val="FF0000"/>
                </a:solidFill>
              </a:rPr>
              <a:t>Специфични прашања за Група 1:</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mk-MK" i="1" dirty="0"/>
              <a:t>како да се добијат информации/докази за содржината и вистинитоста на наградната игра?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да се добијат информации/докази за администрирањето со играта?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да се провери дали е нанесена штета на жртвите или не?</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која би можела да биде квалификацијата на првичното кривично дело?</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кои би требало да бидат следните чекори?</a:t>
            </a:r>
          </a:p>
        </p:txBody>
      </p:sp>
    </p:spTree>
    <p:extLst>
      <p:ext uri="{BB962C8B-B14F-4D97-AF65-F5344CB8AC3E}">
        <p14:creationId xmlns:p14="http://schemas.microsoft.com/office/powerpoint/2010/main" val="211913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748769"/>
            <a:ext cx="6163492" cy="5355312"/>
          </a:xfrm>
          <a:prstGeom prst="rect">
            <a:avLst/>
          </a:prstGeom>
        </p:spPr>
        <p:txBody>
          <a:bodyPr wrap="square">
            <a:spAutoFit/>
          </a:bodyPr>
          <a:lstStyle/>
          <a:p>
            <a:pPr marL="342900" indent="-342900" algn="just">
              <a:buFont typeface="Wingdings" pitchFamily="2" charset="2"/>
              <a:buChar char="Ø"/>
            </a:pPr>
            <a:endParaRPr lang="en-GB" b="1" dirty="0">
              <a:solidFill>
                <a:srgbClr val="FF0000"/>
              </a:solidFill>
            </a:endParaRPr>
          </a:p>
          <a:p>
            <a:pPr marL="342900" indent="-342900" algn="just">
              <a:buFont typeface="Wingdings" pitchFamily="2" charset="2"/>
              <a:buChar char="Ø"/>
            </a:pPr>
            <a:r>
              <a:rPr lang="mk-MK" b="1" dirty="0">
                <a:solidFill>
                  <a:srgbClr val="FF0000"/>
                </a:solidFill>
              </a:rPr>
              <a:t>Специфични прашања за Група 2:</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mk-MK" i="1" dirty="0"/>
              <a:t>какви барања треба да бидат испратени до интернет </a:t>
            </a:r>
            <a:r>
              <a:rPr lang="mk-MK" i="1" dirty="0" err="1"/>
              <a:t>провајдерите</a:t>
            </a:r>
            <a:r>
              <a:rPr lang="mk-MK" i="1" dirty="0"/>
              <a:t>?</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каков вид на електронски докази ќе се бара?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ќе се идентификуваат првичните осомничени?</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кои дополнителни истражни активности ќе се преземат?</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добивање на кориснички податоци за најава?</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како ќе се потврдат финансиските трансакции?</a:t>
            </a:r>
          </a:p>
          <a:p>
            <a:pPr marL="342900" indent="-342900">
              <a:buFont typeface="Arial" panose="020B0604020202020204" pitchFamily="34" charset="0"/>
              <a:buChar char="•"/>
            </a:pPr>
            <a:endParaRPr lang="en-GB" i="1" dirty="0"/>
          </a:p>
          <a:p>
            <a:pPr marL="342900" indent="-342900">
              <a:buFont typeface="Arial" panose="020B0604020202020204" pitchFamily="34" charset="0"/>
              <a:buChar char="•"/>
            </a:pPr>
            <a:r>
              <a:rPr lang="mk-MK" i="1" dirty="0"/>
              <a:t>каква треба да биде квалификацијата за дополнително кривично дело?</a:t>
            </a:r>
          </a:p>
        </p:txBody>
      </p:sp>
    </p:spTree>
    <p:extLst>
      <p:ext uri="{BB962C8B-B14F-4D97-AF65-F5344CB8AC3E}">
        <p14:creationId xmlns:p14="http://schemas.microsoft.com/office/powerpoint/2010/main" val="22825154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03620" y="937235"/>
            <a:ext cx="6052630" cy="4524315"/>
          </a:xfrm>
          <a:prstGeom prst="rect">
            <a:avLst/>
          </a:prstGeom>
        </p:spPr>
        <p:txBody>
          <a:bodyPr wrap="square">
            <a:spAutoFit/>
          </a:bodyPr>
          <a:lstStyle/>
          <a:p>
            <a:pPr algn="just"/>
            <a:endParaRPr lang="en-GB" b="1" dirty="0"/>
          </a:p>
          <a:p>
            <a:pPr marL="342900" indent="-342900" algn="just">
              <a:buFont typeface="Wingdings" pitchFamily="2" charset="2"/>
              <a:buChar char="Ø"/>
            </a:pPr>
            <a:r>
              <a:rPr lang="mk-MK" b="1" dirty="0">
                <a:solidFill>
                  <a:srgbClr val="FF0000"/>
                </a:solidFill>
              </a:rPr>
              <a:t>Специфични прашања за Група 3:</a:t>
            </a:r>
          </a:p>
          <a:p>
            <a:pPr marL="342900" indent="-342900" algn="just">
              <a:buFont typeface="Wingdings" pitchFamily="2" charset="2"/>
              <a:buChar char="Ø"/>
            </a:pPr>
            <a:endParaRPr lang="en-GB" b="1" dirty="0"/>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вид електронски докази ќе покажат постоење на сметките во земјата Б?</a:t>
            </a:r>
          </a:p>
          <a:p>
            <a:pPr lvl="0" fontAlgn="base">
              <a:spcBef>
                <a:spcPct val="0"/>
              </a:spcBef>
              <a:spcAft>
                <a:spcPct val="0"/>
              </a:spcAft>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има ли простор за јавно-приватна соработка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Б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што треба да се направи со информациите за сметките во земјата В?</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В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А?</a:t>
            </a:r>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a:p>
            <a:pPr algn="r"/>
            <a:r>
              <a:rPr lang="mk-MK" sz="3200">
                <a:latin typeface="Verdana" panose="020B0604030504040204" pitchFamily="34" charset="0"/>
                <a:ea typeface="Verdana" panose="020B0604030504040204" pitchFamily="34" charset="0"/>
              </a:rPr>
              <a:t>Студија на случај</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a:p>
        </p:txBody>
      </p:sp>
      <p:pic>
        <p:nvPicPr>
          <p:cNvPr id="11" name="Picture 10">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id="{7FA81925-418B-D44C-9255-2AEBBFBC0ADA}"/>
              </a:ext>
            </a:extLst>
          </p:cNvPr>
          <p:cNvSpPr/>
          <p:nvPr/>
        </p:nvSpPr>
        <p:spPr>
          <a:xfrm>
            <a:off x="130982" y="855242"/>
            <a:ext cx="5546804" cy="5355312"/>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mk-MK" b="1" dirty="0">
                <a:solidFill>
                  <a:srgbClr val="FF0000"/>
                </a:solidFill>
                <a:ea typeface="ＭＳ Ｐゴシック" pitchFamily="34" charset="-128"/>
              </a:rPr>
              <a:t>Специфични прашања за Група 4:</a:t>
            </a:r>
          </a:p>
          <a:p>
            <a:pPr marL="342900" lvl="0" indent="-342900" algn="just" fontAlgn="base">
              <a:spcBef>
                <a:spcPct val="0"/>
              </a:spcBef>
              <a:spcAft>
                <a:spcPct val="0"/>
              </a:spcAft>
              <a:buFont typeface="Wingdings" pitchFamily="2" charset="2"/>
              <a:buChar char="Ø"/>
            </a:pPr>
            <a:endParaRPr lang="en-GB" b="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вид на електронски докази сега ќе се бара од земјата Б?</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има ли простор за повторна јавно-приватна соработка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каков правец ќе заземе истрагата во земјата А сега?</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преземат во земјата А и како?</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друштвени мрежи и </a:t>
            </a:r>
            <a:r>
              <a:rPr lang="mk-MK" i="1" dirty="0" err="1">
                <a:solidFill>
                  <a:prstClr val="black"/>
                </a:solidFill>
                <a:ea typeface="ＭＳ Ｐゴシック" pitchFamily="34" charset="-128"/>
              </a:rPr>
              <a:t>VOIP</a:t>
            </a:r>
            <a:r>
              <a:rPr lang="mk-MK" i="1" dirty="0">
                <a:solidFill>
                  <a:prstClr val="black"/>
                </a:solidFill>
                <a:ea typeface="ＭＳ Ｐゴシック" pitchFamily="34" charset="-128"/>
              </a:rPr>
              <a:t> </a:t>
            </a:r>
            <a:r>
              <a:rPr lang="mk-MK" i="1" dirty="0" err="1">
                <a:solidFill>
                  <a:prstClr val="black"/>
                </a:solidFill>
                <a:ea typeface="ＭＳ Ｐゴシック" pitchFamily="34" charset="-128"/>
              </a:rPr>
              <a:t>коминикација</a:t>
            </a:r>
            <a:r>
              <a:rPr lang="mk-MK" i="1" dirty="0">
                <a:solidFill>
                  <a:prstClr val="black"/>
                </a:solidFill>
                <a:ea typeface="ＭＳ Ｐゴシック" pitchFamily="34" charset="-128"/>
              </a:rPr>
              <a:t> како доказ?</a:t>
            </a:r>
          </a:p>
          <a:p>
            <a:pPr marL="342900" lvl="0" indent="-342900" fontAlgn="base">
              <a:spcBef>
                <a:spcPct val="0"/>
              </a:spcBef>
              <a:spcAft>
                <a:spcPct val="0"/>
              </a:spcAft>
              <a:buFont typeface="Arial" panose="020B0604020202020204" pitchFamily="34" charset="0"/>
              <a:buChar char="•"/>
            </a:pPr>
            <a:endParaRPr lang="en-GB"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mk-MK" i="1" dirty="0">
                <a:solidFill>
                  <a:prstClr val="black"/>
                </a:solidFill>
                <a:ea typeface="ＭＳ Ｐゴシック" pitchFamily="34" charset="-128"/>
              </a:rPr>
              <a:t>какви активности ќе се бараат од земјата Д?</a:t>
            </a: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5" name="Picture 4">
            <a:extLst>
              <a:ext uri="{FF2B5EF4-FFF2-40B4-BE49-F238E27FC236}">
                <a16:creationId xmlns:a16="http://schemas.microsoft.com/office/drawing/2014/main" id="{0F1DC6F3-4C07-9848-B296-763385A163DE}"/>
              </a:ext>
            </a:extLst>
          </p:cNvPr>
          <p:cNvPicPr>
            <a:picLocks noChangeAspect="1"/>
          </p:cNvPicPr>
          <p:nvPr/>
        </p:nvPicPr>
        <p:blipFill>
          <a:blip r:embed="rId2"/>
          <a:stretch>
            <a:fillRect/>
          </a:stretch>
        </p:blipFill>
        <p:spPr>
          <a:xfrm>
            <a:off x="2160563" y="2424234"/>
            <a:ext cx="4822874" cy="2009531"/>
          </a:xfrm>
          <a:prstGeom prst="rect">
            <a:avLst/>
          </a:prstGeom>
        </p:spPr>
      </p:pic>
      <p:sp>
        <p:nvSpPr>
          <p:cNvPr id="3" name="TextBox 2">
            <a:extLst>
              <a:ext uri="{FF2B5EF4-FFF2-40B4-BE49-F238E27FC236}">
                <a16:creationId xmlns:a16="http://schemas.microsoft.com/office/drawing/2014/main" id="{749E3FA3-A628-47AD-911F-8F4F3702B1D9}"/>
              </a:ext>
            </a:extLst>
          </p:cNvPr>
          <p:cNvSpPr txBox="1"/>
          <p:nvPr/>
        </p:nvSpPr>
        <p:spPr>
          <a:xfrm>
            <a:off x="2610277" y="4202722"/>
            <a:ext cx="3923445" cy="461665"/>
          </a:xfrm>
          <a:prstGeom prst="rect">
            <a:avLst/>
          </a:prstGeom>
          <a:noFill/>
        </p:spPr>
        <p:txBody>
          <a:bodyPr wrap="square" rtlCol="0">
            <a:spAutoFit/>
          </a:bodyPr>
          <a:lstStyle/>
          <a:p>
            <a:pPr algn="ctr"/>
            <a:r>
              <a:rPr lang="mk-MK" sz="2400" b="1" dirty="0"/>
              <a:t>Да почнеме со работа.</a:t>
            </a:r>
            <a:endParaRPr lang="LID4096" sz="2400" b="1" dirty="0"/>
          </a:p>
        </p:txBody>
      </p:sp>
    </p:spTree>
    <p:extLst>
      <p:ext uri="{BB962C8B-B14F-4D97-AF65-F5344CB8AC3E}">
        <p14:creationId xmlns:p14="http://schemas.microsoft.com/office/powerpoint/2010/main" val="3170635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mk-MK">
                <a:latin typeface="Verdana" panose="020B0604030504040204" pitchFamily="34" charset="0"/>
                <a:ea typeface="Verdana" panose="020B0604030504040204" pitchFamily="34" charset="0"/>
              </a:rPr>
              <a:t>Студија на случај</a:t>
            </a:r>
          </a:p>
        </p:txBody>
      </p:sp>
      <p:sp>
        <p:nvSpPr>
          <p:cNvPr id="13" name="Rectangle 12"/>
          <p:cNvSpPr/>
          <p:nvPr/>
        </p:nvSpPr>
        <p:spPr>
          <a:xfrm>
            <a:off x="595423" y="3913633"/>
            <a:ext cx="4572000" cy="1323439"/>
          </a:xfrm>
          <a:prstGeom prst="rect">
            <a:avLst/>
          </a:prstGeom>
        </p:spPr>
        <p:txBody>
          <a:bodyPr>
            <a:spAutoFit/>
          </a:bodyPr>
          <a:lstStyle/>
          <a:p>
            <a:r>
              <a:rPr lang="mk-MK" sz="4000" b="1">
                <a:latin typeface="+mj-lt"/>
              </a:rPr>
              <a:t>Четврт дел</a:t>
            </a:r>
            <a:br>
              <a:rPr lang="mk-MK" sz="4000" b="1">
                <a:latin typeface="+mj-lt"/>
              </a:rPr>
            </a:br>
            <a:r>
              <a:rPr lang="mk-MK" sz="4000" b="1">
                <a:latin typeface="+mj-lt"/>
              </a:rPr>
              <a:t>Групен извештај</a:t>
            </a:r>
          </a:p>
        </p:txBody>
      </p:sp>
    </p:spTree>
    <p:extLst>
      <p:ext uri="{BB962C8B-B14F-4D97-AF65-F5344CB8AC3E}">
        <p14:creationId xmlns:p14="http://schemas.microsoft.com/office/powerpoint/2010/main" val="1146445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236224"/>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анализира резимето на студијата на случај во групна работна средина</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примени знаењето стекнато за време на Основната судска обука за сајбер-криминал во студијата на случај</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направи извештај за заклучоците од студијата на случај</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mk-MK" sz="2400" dirty="0"/>
              <a:t>Да се разбере кои би требало да бидат следните чекори во однос на градењето вештини</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br>
              <a:rPr lang="mk-MK" sz="2400" cap="none">
                <a:solidFill>
                  <a:prstClr val="black"/>
                </a:solidFill>
                <a:latin typeface="Arial" pitchFamily="34" charset="0"/>
                <a:ea typeface="ＭＳ Ｐゴシック" pitchFamily="34" charset="-128"/>
                <a:cs typeface="+mn-cs"/>
              </a:rPr>
            </a:br>
            <a:endParaRPr lang="mk-MK" sz="2400" cap="none">
              <a:solidFill>
                <a:prstClr val="black"/>
              </a:solidFill>
              <a:latin typeface="Arial" pitchFamily="34" charset="0"/>
              <a:ea typeface="ＭＳ Ｐゴシック" pitchFamily="34" charset="-128"/>
              <a:cs typeface="+mn-cs"/>
            </a:endParaRPr>
          </a:p>
        </p:txBody>
      </p:sp>
      <p:sp>
        <p:nvSpPr>
          <p:cNvPr id="2" name="Slide Number Placeholder 1"/>
          <p:cNvSpPr>
            <a:spLocks noGrp="1"/>
          </p:cNvSpPr>
          <p:nvPr>
            <p:ph type="sldNum" sz="quarter" idx="10"/>
          </p:nvPr>
        </p:nvSpPr>
        <p:spPr/>
        <p:txBody>
          <a:bodyPr/>
          <a:lstStyle/>
          <a:p>
            <a:pPr>
              <a:defRPr/>
            </a:pPr>
            <a:fld id="{0E1F2CE5-82EE-4D86-A1BA-A62E2F853B8E}" type="slidenum">
              <a:rPr lang="en-US" sz="700" smtClean="0"/>
              <a:pPr>
                <a:defRPr/>
              </a:pPr>
              <a:t>30</a:t>
            </a:fld>
            <a:endParaRPr lang="en-US" sz="700"/>
          </a:p>
        </p:txBody>
      </p:sp>
      <p:sp>
        <p:nvSpPr>
          <p:cNvPr id="11" name="Text Placeholder 3"/>
          <p:cNvSpPr>
            <a:spLocks noGrp="1"/>
          </p:cNvSpPr>
          <p:nvPr>
            <p:ph type="body" sz="quarter" idx="11"/>
          </p:nvPr>
        </p:nvSpPr>
        <p:spPr>
          <a:xfrm>
            <a:off x="2811463" y="0"/>
            <a:ext cx="6332537" cy="1035050"/>
          </a:xfrm>
        </p:spPr>
        <p:txBody>
          <a:bodyPr/>
          <a:lstStyle/>
          <a:p>
            <a:r>
              <a:rPr lang="mk-MK">
                <a:latin typeface="Verdana" panose="020B0604030504040204" pitchFamily="34" charset="0"/>
                <a:ea typeface="Verdana" panose="020B0604030504040204" pitchFamily="34" charset="0"/>
              </a:rPr>
              <a:t>Студија на случај</a:t>
            </a:r>
          </a:p>
        </p:txBody>
      </p:sp>
      <p:graphicFrame>
        <p:nvGraphicFramePr>
          <p:cNvPr id="5" name="Diagram 4">
            <a:extLst>
              <a:ext uri="{FF2B5EF4-FFF2-40B4-BE49-F238E27FC236}">
                <a16:creationId xmlns:a16="http://schemas.microsoft.com/office/drawing/2014/main" id="{8DC8448A-50C6-47D4-949D-D903CF333351}"/>
              </a:ext>
            </a:extLst>
          </p:cNvPr>
          <p:cNvGraphicFramePr/>
          <p:nvPr>
            <p:extLst>
              <p:ext uri="{D42A27DB-BD31-4B8C-83A1-F6EECF244321}">
                <p14:modId xmlns:p14="http://schemas.microsoft.com/office/powerpoint/2010/main" val="2589026422"/>
              </p:ext>
            </p:extLst>
          </p:nvPr>
        </p:nvGraphicFramePr>
        <p:xfrm>
          <a:off x="1071981" y="1208690"/>
          <a:ext cx="7407812"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Студија на случај</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a:p>
        </p:txBody>
      </p:sp>
      <p:sp>
        <p:nvSpPr>
          <p:cNvPr id="6" name="Text Placeholder 5"/>
          <p:cNvSpPr>
            <a:spLocks noGrp="1"/>
          </p:cNvSpPr>
          <p:nvPr>
            <p:ph type="body" sz="quarter" idx="11"/>
          </p:nvPr>
        </p:nvSpPr>
        <p:spPr/>
        <p:txBody>
          <a:bodyPr>
            <a:normAutofit fontScale="77500" lnSpcReduction="20000"/>
          </a:bodyPr>
          <a:lstStyle/>
          <a:p>
            <a:endParaRPr lang="en-US" dirty="0"/>
          </a:p>
          <a:p>
            <a:r>
              <a:rPr lang="mk-MK">
                <a:latin typeface="Verdana" panose="020B0604030504040204" pitchFamily="34" charset="0"/>
                <a:ea typeface="Verdana" panose="020B0604030504040204" pitchFamily="34" charset="0"/>
              </a:rPr>
              <a:t>Градење вештини за сајбер-криминал</a:t>
            </a:r>
          </a:p>
          <a:p>
            <a:endParaRPr lang="en-US" dirty="0"/>
          </a:p>
        </p:txBody>
      </p:sp>
      <p:sp>
        <p:nvSpPr>
          <p:cNvPr id="9" name="Rectangle 8"/>
          <p:cNvSpPr/>
          <p:nvPr/>
        </p:nvSpPr>
        <p:spPr>
          <a:xfrm>
            <a:off x="595423" y="3913633"/>
            <a:ext cx="4572000" cy="1323439"/>
          </a:xfrm>
          <a:prstGeom prst="rect">
            <a:avLst/>
          </a:prstGeom>
        </p:spPr>
        <p:txBody>
          <a:bodyPr>
            <a:spAutoFit/>
          </a:bodyPr>
          <a:lstStyle/>
          <a:p>
            <a:r>
              <a:rPr lang="mk-MK" sz="4000" b="1">
                <a:latin typeface="+mj-lt"/>
              </a:rPr>
              <a:t>Петти дел</a:t>
            </a:r>
            <a:br>
              <a:rPr lang="mk-MK" sz="4000" b="1">
                <a:latin typeface="+mj-lt"/>
              </a:rPr>
            </a:br>
            <a:r>
              <a:rPr lang="mk-MK" sz="4000" b="1">
                <a:latin typeface="+mj-lt"/>
              </a:rPr>
              <a:t>Заклучоци</a:t>
            </a:r>
          </a:p>
        </p:txBody>
      </p:sp>
    </p:spTree>
    <p:extLst>
      <p:ext uri="{BB962C8B-B14F-4D97-AF65-F5344CB8AC3E}">
        <p14:creationId xmlns:p14="http://schemas.microsoft.com/office/powerpoint/2010/main" val="78981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a:p>
        </p:txBody>
      </p:sp>
      <p:sp>
        <p:nvSpPr>
          <p:cNvPr id="5" name="Text Placeholder 4"/>
          <p:cNvSpPr>
            <a:spLocks noGrp="1"/>
          </p:cNvSpPr>
          <p:nvPr>
            <p:ph type="body" sz="quarter" idx="11"/>
          </p:nvPr>
        </p:nvSpPr>
        <p:spPr/>
        <p:txBody>
          <a:bodyPr>
            <a:normAutofit lnSpcReduction="10000"/>
          </a:bodyPr>
          <a:lstStyle/>
          <a:p>
            <a:endParaRPr lang="en-GB" b="1" dirty="0">
              <a:ea typeface="ＭＳ Ｐゴシック" pitchFamily="34" charset="-128"/>
            </a:endParaRPr>
          </a:p>
          <a:p>
            <a:r>
              <a:rPr lang="mk-MK">
                <a:latin typeface="Verdana" panose="020B0604030504040204" pitchFamily="34" charset="0"/>
                <a:ea typeface="Verdana" panose="020B0604030504040204" pitchFamily="34" charset="0"/>
              </a:rPr>
              <a:t>Цели на сесијата</a:t>
            </a:r>
          </a:p>
          <a:p>
            <a:endParaRPr lang="en-US" dirty="0"/>
          </a:p>
        </p:txBody>
      </p:sp>
      <p:sp>
        <p:nvSpPr>
          <p:cNvPr id="6" name="Rectangle 5">
            <a:extLst>
              <a:ext uri="{FF2B5EF4-FFF2-40B4-BE49-F238E27FC236}">
                <a16:creationId xmlns:a16="http://schemas.microsoft.com/office/drawing/2014/main" id="{7FA81925-418B-D44C-9255-2AEBBFBC0ADA}"/>
              </a:ext>
            </a:extLst>
          </p:cNvPr>
          <p:cNvSpPr/>
          <p:nvPr/>
        </p:nvSpPr>
        <p:spPr>
          <a:xfrm>
            <a:off x="253218" y="1781632"/>
            <a:ext cx="4677508" cy="4432624"/>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групна работна средина</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основната судска обука за сајбер-криминал во студијата на случај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направи извештај за заклучоците од студијата на случај</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се постојните празнини и што треба да се направи во врска со тоа</a:t>
            </a:r>
          </a:p>
        </p:txBody>
      </p:sp>
      <p:pic>
        <p:nvPicPr>
          <p:cNvPr id="7" name="Picture 6">
            <a:extLst>
              <a:ext uri="{FF2B5EF4-FFF2-40B4-BE49-F238E27FC236}">
                <a16:creationId xmlns:a16="http://schemas.microsoft.com/office/drawing/2014/main"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p:txBody>
          <a:bodyPr/>
          <a:lstStyle/>
          <a:p>
            <a:r>
              <a:rPr lang="mk-MK">
                <a:latin typeface="Verdana" panose="020B0604030504040204" pitchFamily="34" charset="0"/>
                <a:ea typeface="Verdana" panose="020B0604030504040204" pitchFamily="34" charset="0"/>
              </a:rPr>
              <a:t>Градење вештини за сајбер-криминал</a:t>
            </a:r>
          </a:p>
        </p:txBody>
      </p:sp>
      <p:pic>
        <p:nvPicPr>
          <p:cNvPr id="3" name="Picture 2">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ГРАДЕЊЕ ВЕШТИНИ ЗА САЈБЕР-КРИМИНАЛ</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075247" cy="1089529"/>
          </a:xfrm>
          <a:prstGeom prst="rect">
            <a:avLst/>
          </a:prstGeom>
        </p:spPr>
        <p:txBody>
          <a:bodyPr wrap="square">
            <a:spAutoFit/>
          </a:bodyPr>
          <a:lstStyle/>
          <a:p>
            <a:pPr>
              <a:lnSpc>
                <a:spcPct val="80000"/>
              </a:lnSpc>
            </a:pPr>
            <a:r>
              <a:rPr lang="mk-MK" sz="4000" b="1" dirty="0">
                <a:latin typeface="+mj-lt"/>
                <a:ea typeface="+mj-ea"/>
                <a:cs typeface="+mj-cs"/>
              </a:rPr>
              <a:t>Прв дел </a:t>
            </a:r>
          </a:p>
          <a:p>
            <a:pPr>
              <a:lnSpc>
                <a:spcPct val="80000"/>
              </a:lnSpc>
            </a:pPr>
            <a:r>
              <a:rPr lang="mk-MK" sz="4000" b="1" dirty="0">
                <a:latin typeface="+mj-lt"/>
                <a:ea typeface="+mj-ea"/>
                <a:cs typeface="+mj-cs"/>
              </a:rPr>
              <a:t>Вовед</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Вовед</a:t>
            </a:r>
          </a:p>
        </p:txBody>
      </p:sp>
      <p:sp>
        <p:nvSpPr>
          <p:cNvPr id="12" name="Slide Number Placeholder 1">
            <a:extLst>
              <a:ext uri="{FF2B5EF4-FFF2-40B4-BE49-F238E27FC236}">
                <a16:creationId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110912" y="1419447"/>
            <a:ext cx="4572000" cy="5016758"/>
          </a:xfrm>
          <a:prstGeom prst="rect">
            <a:avLst/>
          </a:prstGeom>
        </p:spPr>
        <p:txBody>
          <a:bodyPr>
            <a:spAutoFit/>
          </a:bodyPr>
          <a:lstStyle/>
          <a:p>
            <a:pPr marL="342900" indent="-342900">
              <a:buFont typeface="Wingdings" pitchFamily="2" charset="2"/>
              <a:buChar char="Ø"/>
            </a:pPr>
            <a:r>
              <a:rPr lang="mk-MK" sz="2000" b="1" dirty="0"/>
              <a:t>Досега се запознавме со:</a:t>
            </a:r>
          </a:p>
          <a:p>
            <a:pPr marL="342900" indent="-342900">
              <a:buFont typeface="Wingdings" pitchFamily="2" charset="2"/>
              <a:buChar char="ü"/>
            </a:pPr>
            <a:r>
              <a:rPr lang="mk-MK" sz="2000" i="1" dirty="0"/>
              <a:t>Основи на Интернетот</a:t>
            </a:r>
          </a:p>
          <a:p>
            <a:pPr marL="342900" indent="-342900">
              <a:buFont typeface="Wingdings" pitchFamily="2" charset="2"/>
              <a:buChar char="ü"/>
            </a:pPr>
            <a:r>
              <a:rPr lang="mk-MK" sz="2000" i="1" dirty="0"/>
              <a:t>Основи на </a:t>
            </a:r>
            <a:r>
              <a:rPr lang="mk-MK" sz="2000" i="1" dirty="0" err="1"/>
              <a:t>сајбер</a:t>
            </a:r>
            <a:r>
              <a:rPr lang="mk-MK" sz="2000" i="1" dirty="0"/>
              <a:t>-криминалот</a:t>
            </a:r>
          </a:p>
          <a:p>
            <a:pPr marL="342900" indent="-342900">
              <a:buFont typeface="Wingdings" pitchFamily="2" charset="2"/>
              <a:buChar char="ü"/>
            </a:pPr>
            <a:r>
              <a:rPr lang="mk-MK" sz="2000" i="1" dirty="0"/>
              <a:t>Основи на електронските докази</a:t>
            </a:r>
          </a:p>
          <a:p>
            <a:endParaRPr lang="en-GB" sz="2000" b="1" dirty="0"/>
          </a:p>
          <a:p>
            <a:pPr marL="342900" indent="-342900">
              <a:buFont typeface="Wingdings" pitchFamily="2" charset="2"/>
              <a:buChar char="Ø"/>
            </a:pPr>
            <a:r>
              <a:rPr lang="mk-MK" sz="2000" b="1" dirty="0"/>
              <a:t>Што научивме за </a:t>
            </a:r>
            <a:r>
              <a:rPr lang="mk-MK" sz="2000" b="1" dirty="0" err="1"/>
              <a:t>сајбер</a:t>
            </a:r>
            <a:r>
              <a:rPr lang="mk-MK" sz="2000" b="1" dirty="0"/>
              <a:t>-криминалот:</a:t>
            </a:r>
          </a:p>
          <a:p>
            <a:pPr marL="342900" indent="-342900">
              <a:buFont typeface="Wingdings" pitchFamily="2" charset="2"/>
              <a:buChar char="ü"/>
            </a:pPr>
            <a:r>
              <a:rPr lang="mk-MK" sz="2000" i="1" dirty="0"/>
              <a:t>Материјално право</a:t>
            </a:r>
          </a:p>
          <a:p>
            <a:pPr marL="342900" indent="-342900">
              <a:buFont typeface="Wingdings" pitchFamily="2" charset="2"/>
              <a:buChar char="ü"/>
            </a:pPr>
            <a:r>
              <a:rPr lang="mk-MK" sz="2000" i="1" dirty="0"/>
              <a:t>Процесно право</a:t>
            </a:r>
          </a:p>
          <a:p>
            <a:pPr marL="342900" indent="-342900">
              <a:buFont typeface="Wingdings" pitchFamily="2" charset="2"/>
              <a:buChar char="ü"/>
            </a:pPr>
            <a:r>
              <a:rPr lang="mk-MK" sz="2000" i="1" dirty="0"/>
              <a:t>Основи на правото и практиката на ЗПП</a:t>
            </a:r>
          </a:p>
          <a:p>
            <a:pPr marL="342900" indent="-342900">
              <a:buFont typeface="Wingdings" pitchFamily="2" charset="2"/>
              <a:buChar char="ü"/>
            </a:pPr>
            <a:endParaRPr lang="en-GB" sz="2000" i="1" dirty="0"/>
          </a:p>
          <a:p>
            <a:pPr marL="342900" indent="-342900">
              <a:buFont typeface="Wingdings" pitchFamily="2" charset="2"/>
              <a:buChar char="Ø"/>
            </a:pPr>
            <a:r>
              <a:rPr lang="mk-MK" sz="2000" b="1" dirty="0"/>
              <a:t>Ги разбравме:</a:t>
            </a:r>
          </a:p>
          <a:p>
            <a:pPr marL="342900" indent="-342900">
              <a:buFont typeface="Wingdings" pitchFamily="2" charset="2"/>
              <a:buChar char="Ø"/>
            </a:pPr>
            <a:r>
              <a:rPr lang="mk-MK" sz="2000" i="1" dirty="0"/>
              <a:t>Принципите на истрагата за </a:t>
            </a:r>
            <a:r>
              <a:rPr lang="mk-MK" sz="2000" i="1" dirty="0" err="1"/>
              <a:t>сајбер</a:t>
            </a:r>
            <a:r>
              <a:rPr lang="mk-MK" sz="2000" i="1" dirty="0"/>
              <a:t>-криминал</a:t>
            </a:r>
          </a:p>
          <a:p>
            <a:pPr marL="342900" indent="-342900">
              <a:buFont typeface="Wingdings" pitchFamily="2" charset="2"/>
              <a:buChar char="Ø"/>
            </a:pPr>
            <a:r>
              <a:rPr lang="mk-MK" sz="2000" i="1" dirty="0"/>
              <a:t>Можностите на домашното право</a:t>
            </a:r>
          </a:p>
        </p:txBody>
      </p:sp>
      <p:pic>
        <p:nvPicPr>
          <p:cNvPr id="9" name="Picture 8">
            <a:extLst>
              <a:ext uri="{FF2B5EF4-FFF2-40B4-BE49-F238E27FC236}">
                <a16:creationId xmlns:a16="http://schemas.microsoft.com/office/drawing/2014/main"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Органи за борба против сајбер-криминал</a:t>
            </a:r>
          </a:p>
        </p:txBody>
      </p:sp>
      <p:sp>
        <p:nvSpPr>
          <p:cNvPr id="12" name="Slide Number Placeholder 1">
            <a:extLst>
              <a:ext uri="{FF2B5EF4-FFF2-40B4-BE49-F238E27FC236}">
                <a16:creationId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a:p>
        </p:txBody>
      </p:sp>
      <p:sp>
        <p:nvSpPr>
          <p:cNvPr id="7" name="Rectangle 6">
            <a:extLst>
              <a:ext uri="{FF2B5EF4-FFF2-40B4-BE49-F238E27FC236}">
                <a16:creationId xmlns:a16="http://schemas.microsoft.com/office/drawing/2014/main" id="{7FA81925-418B-D44C-9255-2AEBBFBC0ADA}"/>
              </a:ext>
            </a:extLst>
          </p:cNvPr>
          <p:cNvSpPr/>
          <p:nvPr/>
        </p:nvSpPr>
        <p:spPr>
          <a:xfrm>
            <a:off x="46468" y="1198872"/>
            <a:ext cx="4572000" cy="5139869"/>
          </a:xfrm>
          <a:prstGeom prst="rect">
            <a:avLst/>
          </a:prstGeom>
        </p:spPr>
        <p:txBody>
          <a:bodyPr>
            <a:spAutoFit/>
          </a:bodyPr>
          <a:lstStyle/>
          <a:p>
            <a:pPr algn="just"/>
            <a:r>
              <a:rPr lang="mk-MK" sz="2050" dirty="0">
                <a:solidFill>
                  <a:srgbClr val="FF0000"/>
                </a:solidFill>
              </a:rPr>
              <a:t>Сега ќе го примениме сето тоа прекрасно ново знаење!</a:t>
            </a:r>
          </a:p>
          <a:p>
            <a:pPr algn="just"/>
            <a:endParaRPr lang="en-GB" sz="2050" dirty="0">
              <a:solidFill>
                <a:srgbClr val="FF0000"/>
              </a:solidFill>
            </a:endParaRPr>
          </a:p>
          <a:p>
            <a:pPr marL="342900" indent="-342900" algn="just">
              <a:buFont typeface="Wingdings" pitchFamily="2" charset="2"/>
              <a:buChar char="Ø"/>
            </a:pPr>
            <a:r>
              <a:rPr lang="mk-MK" sz="2050" dirty="0"/>
              <a:t>Треба да се поделиме во работни групи по 4 до 5 претставници</a:t>
            </a:r>
          </a:p>
          <a:p>
            <a:pPr marL="342900" indent="-342900" algn="just">
              <a:buFont typeface="Wingdings" pitchFamily="2" charset="2"/>
              <a:buChar char="Ø"/>
            </a:pPr>
            <a:r>
              <a:rPr lang="mk-MK" sz="2050" dirty="0"/>
              <a:t>Претставниците треба да се приклучат на своите групи</a:t>
            </a:r>
          </a:p>
          <a:p>
            <a:pPr marL="342900" indent="-342900" algn="just">
              <a:buFont typeface="Wingdings" pitchFamily="2" charset="2"/>
              <a:buChar char="Ø"/>
            </a:pPr>
            <a:r>
              <a:rPr lang="mk-MK" sz="2050" dirty="0"/>
              <a:t>Студијата на случај ќе ѝ биде дадена на секоја група во целост или во делови</a:t>
            </a:r>
          </a:p>
          <a:p>
            <a:pPr marL="342900" indent="-342900" algn="just">
              <a:buFont typeface="Wingdings" pitchFamily="2" charset="2"/>
              <a:buChar char="Ø"/>
            </a:pPr>
            <a:r>
              <a:rPr lang="mk-MK" sz="2050" dirty="0"/>
              <a:t>40+ минути за анализа и подготовка на извештајот за случајот</a:t>
            </a:r>
          </a:p>
          <a:p>
            <a:pPr marL="342900" indent="-342900" algn="just">
              <a:buFont typeface="Wingdings" pitchFamily="2" charset="2"/>
              <a:buChar char="Ø"/>
            </a:pPr>
            <a:r>
              <a:rPr lang="mk-MK" sz="2050" dirty="0"/>
              <a:t>10-15 минути за претставување на групните заклучоци од страна на известувачот на групата или од целата група</a:t>
            </a:r>
          </a:p>
        </p:txBody>
      </p:sp>
      <p:pic>
        <p:nvPicPr>
          <p:cNvPr id="8" name="Picture 7">
            <a:extLst>
              <a:ext uri="{FF2B5EF4-FFF2-40B4-BE49-F238E27FC236}">
                <a16:creationId xmlns:a16="http://schemas.microsoft.com/office/drawing/2014/main"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Вовед</a:t>
            </a:r>
          </a:p>
        </p:txBody>
      </p:sp>
      <p:sp>
        <p:nvSpPr>
          <p:cNvPr id="12" name="Slide Number Placeholder 1">
            <a:extLst>
              <a:ext uri="{FF2B5EF4-FFF2-40B4-BE49-F238E27FC236}">
                <a16:creationId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a:p>
        </p:txBody>
      </p:sp>
      <p:pic>
        <p:nvPicPr>
          <p:cNvPr id="7" name="Picture 6">
            <a:extLst>
              <a:ext uri="{FF2B5EF4-FFF2-40B4-BE49-F238E27FC236}">
                <a16:creationId xmlns:a16="http://schemas.microsoft.com/office/drawing/2014/main" id="{9BD740DA-813B-CE40-8F0D-DCE7A7E8F321}"/>
              </a:ext>
            </a:extLst>
          </p:cNvPr>
          <p:cNvPicPr>
            <a:picLocks noChangeAspect="1"/>
          </p:cNvPicPr>
          <p:nvPr/>
        </p:nvPicPr>
        <p:blipFill>
          <a:blip r:embed="rId3"/>
          <a:stretch>
            <a:fillRect/>
          </a:stretch>
        </p:blipFill>
        <p:spPr>
          <a:xfrm>
            <a:off x="1325960" y="1910332"/>
            <a:ext cx="6492079" cy="3414665"/>
          </a:xfrm>
          <a:prstGeom prst="rect">
            <a:avLst/>
          </a:prstGeom>
        </p:spPr>
      </p:pic>
      <p:sp>
        <p:nvSpPr>
          <p:cNvPr id="2" name="TextBox 1">
            <a:extLst>
              <a:ext uri="{FF2B5EF4-FFF2-40B4-BE49-F238E27FC236}">
                <a16:creationId xmlns:a16="http://schemas.microsoft.com/office/drawing/2014/main" id="{88B47CFB-B1AF-4382-BD3B-F92774B4BBCC}"/>
              </a:ext>
            </a:extLst>
          </p:cNvPr>
          <p:cNvSpPr txBox="1"/>
          <p:nvPr/>
        </p:nvSpPr>
        <p:spPr>
          <a:xfrm>
            <a:off x="2636194" y="4227007"/>
            <a:ext cx="3871609" cy="461665"/>
          </a:xfrm>
          <a:prstGeom prst="rect">
            <a:avLst/>
          </a:prstGeom>
          <a:noFill/>
        </p:spPr>
        <p:txBody>
          <a:bodyPr wrap="square" rtlCol="0">
            <a:spAutoFit/>
          </a:bodyPr>
          <a:lstStyle/>
          <a:p>
            <a:pPr algn="ctr"/>
            <a:r>
              <a:rPr lang="mk-MK" sz="2400" dirty="0">
                <a:solidFill>
                  <a:schemeClr val="bg1"/>
                </a:solidFill>
                <a:latin typeface="Consolas" panose="020B0609020204030204" pitchFamily="49" charset="0"/>
              </a:rPr>
              <a:t>ДАЛИ СТЕ СПРЕМНИ ?</a:t>
            </a:r>
            <a:endParaRPr lang="LID4096" sz="2400" dirty="0">
              <a:solidFill>
                <a:schemeClr val="bg1"/>
              </a:solidFill>
              <a:latin typeface="Consolas" panose="020B0609020204030204" pitchFamily="49" charset="0"/>
            </a:endParaRPr>
          </a:p>
        </p:txBody>
      </p:sp>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ГРАДЕЊЕ ВЕШТИНИ ЗА САЈБЕР-КРИМИНАЛ</a:t>
            </a:r>
          </a:p>
        </p:txBody>
      </p:sp>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a:p>
        </p:txBody>
      </p:sp>
      <p:sp>
        <p:nvSpPr>
          <p:cNvPr id="3" name="Rectangle 2"/>
          <p:cNvSpPr/>
          <p:nvPr/>
        </p:nvSpPr>
        <p:spPr>
          <a:xfrm>
            <a:off x="595423" y="3913633"/>
            <a:ext cx="4572000" cy="1323439"/>
          </a:xfrm>
          <a:prstGeom prst="rect">
            <a:avLst/>
          </a:prstGeom>
        </p:spPr>
        <p:txBody>
          <a:bodyPr>
            <a:spAutoFit/>
          </a:bodyPr>
          <a:lstStyle/>
          <a:p>
            <a:r>
              <a:rPr lang="mk-MK" sz="4000" b="1">
                <a:latin typeface="+mj-lt"/>
              </a:rPr>
              <a:t>Втор дел</a:t>
            </a:r>
            <a:br>
              <a:rPr lang="mk-MK" sz="4000" b="1">
                <a:latin typeface="+mj-lt"/>
              </a:rPr>
            </a:br>
            <a:r>
              <a:rPr lang="mk-MK" sz="4000" b="1">
                <a:latin typeface="+mj-lt"/>
              </a:rPr>
              <a:t>Студија на случај</a:t>
            </a:r>
          </a:p>
        </p:txBody>
      </p:sp>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Кој сум јас?</a:t>
            </a:r>
          </a:p>
        </p:txBody>
      </p:sp>
      <p:sp>
        <p:nvSpPr>
          <p:cNvPr id="2" name="Content Placeholder 1"/>
          <p:cNvSpPr>
            <a:spLocks noGrp="1"/>
          </p:cNvSpPr>
          <p:nvPr>
            <p:ph idx="1"/>
          </p:nvPr>
        </p:nvSpPr>
        <p:spPr>
          <a:xfrm>
            <a:off x="628650" y="1247242"/>
            <a:ext cx="8221436" cy="5153558"/>
          </a:xfrm>
        </p:spPr>
        <p:txBody>
          <a:bodyPr>
            <a:noAutofit/>
          </a:bodyPr>
          <a:lstStyle/>
          <a:p>
            <a:pPr algn="just">
              <a:buFont typeface="Wingdings" panose="05000000000000000000" pitchFamily="2" charset="2"/>
              <a:buChar char="Ø"/>
            </a:pPr>
            <a:r>
              <a:rPr lang="mk-MK" sz="1800" i="1" dirty="0"/>
              <a:t>Полициските служби од Земја А почнаа да добиваат бројни поплаки од граѓани во врска со чудни случаи на наградни игри организирани преку друштвените мрежи од страна на добро познати брендови од различни комерцијални области.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Наградите кои може да се добијат се разновидни и примамливи и се движат од купони за попусти на пазарот до луксузни мобилни телефони или скапи лаптоп компјутери.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Игрите се организирани на мрежите на социјални медиуми на тој начин што на популарните канали за општа комуникација маркетинг тимовите на Брендовите објавуваат соопштенија за игрите и за наградите, поканувајќи ги сите луѓе кои се заинтересирани да учествуваат да се приклучат со кликање на </a:t>
            </a:r>
            <a:r>
              <a:rPr lang="mk-MK" sz="1800" i="1" dirty="0" err="1"/>
              <a:t>линкот</a:t>
            </a:r>
            <a:r>
              <a:rPr lang="mk-MK" sz="1800" i="1" dirty="0"/>
              <a:t> кој отвора канал на социјалните медиуми наменет за играта. </a:t>
            </a:r>
          </a:p>
          <a:p>
            <a:pPr algn="just">
              <a:buFont typeface="Wingdings" panose="05000000000000000000" pitchFamily="2" charset="2"/>
              <a:buChar char="Ø"/>
            </a:pPr>
            <a:endParaRPr lang="en-US" sz="1800" i="1" dirty="0"/>
          </a:p>
          <a:p>
            <a:pPr algn="just">
              <a:buFont typeface="Wingdings" panose="05000000000000000000" pitchFamily="2" charset="2"/>
              <a:buChar char="Ø"/>
            </a:pPr>
            <a:r>
              <a:rPr lang="mk-MK" sz="1800" i="1" dirty="0"/>
              <a:t>Стотици и дури илјадници луѓе се привлечени и го следат </a:t>
            </a:r>
            <a:r>
              <a:rPr lang="mk-MK" sz="1800" i="1" dirty="0" err="1"/>
              <a:t>линкот</a:t>
            </a:r>
            <a:r>
              <a:rPr lang="mk-MK" sz="1800" i="1" dirty="0"/>
              <a:t> и почнуваат да учествуваат во играта.</a:t>
            </a:r>
          </a:p>
          <a:p>
            <a:endParaRPr lang="en-US" sz="1800" dirty="0"/>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a:p>
        </p:txBody>
      </p:sp>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1175</TotalTime>
  <Words>4120</Words>
  <Application>Microsoft Office PowerPoint</Application>
  <PresentationFormat>On-screen Show (4:3)</PresentationFormat>
  <Paragraphs>406</Paragraphs>
  <Slides>34</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vt:lpstr>
      <vt:lpstr>Arial Narrow</vt:lpstr>
      <vt:lpstr>Calibri</vt:lpstr>
      <vt:lpstr>Calibri (heading)</vt:lpstr>
      <vt:lpstr>Calibri Light</vt:lpstr>
      <vt:lpstr>Consolas</vt:lpstr>
      <vt:lpstr>Symbol</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202</cp:revision>
  <dcterms:created xsi:type="dcterms:W3CDTF">2020-10-07T11:36:01Z</dcterms:created>
  <dcterms:modified xsi:type="dcterms:W3CDTF">2021-05-01T19:31:57Z</dcterms:modified>
</cp:coreProperties>
</file>